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11" r:id="rId2"/>
    <p:sldId id="307" r:id="rId3"/>
    <p:sldId id="309" r:id="rId4"/>
    <p:sldId id="303" r:id="rId5"/>
    <p:sldId id="299" r:id="rId6"/>
    <p:sldId id="286" r:id="rId7"/>
    <p:sldId id="301" r:id="rId8"/>
    <p:sldId id="287" r:id="rId9"/>
    <p:sldId id="308" r:id="rId10"/>
    <p:sldId id="294" r:id="rId11"/>
    <p:sldId id="297" r:id="rId12"/>
    <p:sldId id="290" r:id="rId13"/>
    <p:sldId id="291" r:id="rId14"/>
    <p:sldId id="302" r:id="rId15"/>
    <p:sldId id="298" r:id="rId16"/>
    <p:sldId id="295" r:id="rId17"/>
    <p:sldId id="322" r:id="rId18"/>
    <p:sldId id="292" r:id="rId19"/>
    <p:sldId id="260" r:id="rId20"/>
    <p:sldId id="293" r:id="rId21"/>
    <p:sldId id="261" r:id="rId22"/>
    <p:sldId id="262" r:id="rId23"/>
    <p:sldId id="263" r:id="rId24"/>
    <p:sldId id="265" r:id="rId25"/>
    <p:sldId id="266" r:id="rId26"/>
    <p:sldId id="267" r:id="rId27"/>
    <p:sldId id="289" r:id="rId28"/>
    <p:sldId id="288" r:id="rId29"/>
    <p:sldId id="268" r:id="rId30"/>
    <p:sldId id="270" r:id="rId31"/>
    <p:sldId id="271" r:id="rId32"/>
    <p:sldId id="272" r:id="rId33"/>
    <p:sldId id="304" r:id="rId34"/>
    <p:sldId id="306" r:id="rId35"/>
    <p:sldId id="276" r:id="rId36"/>
    <p:sldId id="310" r:id="rId37"/>
    <p:sldId id="277" r:id="rId38"/>
    <p:sldId id="278" r:id="rId39"/>
    <p:sldId id="317" r:id="rId40"/>
    <p:sldId id="315" r:id="rId41"/>
    <p:sldId id="314" r:id="rId42"/>
    <p:sldId id="321" r:id="rId43"/>
    <p:sldId id="316" r:id="rId44"/>
    <p:sldId id="318" r:id="rId45"/>
    <p:sldId id="319" r:id="rId46"/>
    <p:sldId id="320" r:id="rId47"/>
    <p:sldId id="328" r:id="rId48"/>
    <p:sldId id="326" r:id="rId49"/>
    <p:sldId id="327" r:id="rId50"/>
    <p:sldId id="329" r:id="rId51"/>
    <p:sldId id="323" r:id="rId52"/>
    <p:sldId id="325" r:id="rId53"/>
    <p:sldId id="324" r:id="rId54"/>
    <p:sldId id="279" r:id="rId5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537" autoAdjust="0"/>
  </p:normalViewPr>
  <p:slideViewPr>
    <p:cSldViewPr>
      <p:cViewPr varScale="1">
        <p:scale>
          <a:sx n="62" d="100"/>
          <a:sy n="62" d="100"/>
        </p:scale>
        <p:origin x="83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5B8C7D5-30C2-4C9C-AB03-2DA9158215F9}" type="datetimeFigureOut">
              <a:rPr lang="en-US" smtClean="0"/>
              <a:pPr/>
              <a:t>4/1/2019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CDA8468-0BFD-4DCA-BD66-793D8B51E3E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 am NOT an expert</a:t>
            </a:r>
          </a:p>
        </p:txBody>
      </p:sp>
      <p:sp>
        <p:nvSpPr>
          <p:cNvPr id="4" name="Slide Number Placeholder 3"/>
          <p:cNvSpPr>
            <a:spLocks noGrp="1"/>
          </p:cNvSpPr>
          <p:nvPr>
            <p:ph type="sldNum" sz="quarter" idx="10"/>
          </p:nvPr>
        </p:nvSpPr>
        <p:spPr/>
        <p:txBody>
          <a:bodyPr/>
          <a:lstStyle/>
          <a:p>
            <a:fld id="{BCDA8468-0BFD-4DCA-BD66-793D8B51E3EF}"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36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latin typeface="+mn-lt"/>
                <a:ea typeface="+mn-ea"/>
                <a:cs typeface="+mn-cs"/>
              </a:rPr>
              <a:t>Potter &amp; </a:t>
            </a:r>
            <a:r>
              <a:rPr lang="en-US" sz="1200" b="0" i="0" kern="1200" dirty="0" err="1">
                <a:solidFill>
                  <a:schemeClr val="tx1"/>
                </a:solidFill>
                <a:latin typeface="+mn-lt"/>
                <a:ea typeface="+mn-ea"/>
                <a:cs typeface="+mn-cs"/>
              </a:rPr>
              <a:t>Brumfeild</a:t>
            </a:r>
            <a:r>
              <a:rPr lang="en-US" sz="1200" b="0" i="0" kern="1200" dirty="0">
                <a:solidFill>
                  <a:schemeClr val="tx1"/>
                </a:solidFill>
                <a:latin typeface="+mn-lt"/>
                <a:ea typeface="+mn-ea"/>
                <a:cs typeface="+mn-cs"/>
              </a:rPr>
              <a:t> latching 12v relay at Deerfield</a:t>
            </a:r>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41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44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1" kern="1200" dirty="0">
                <a:solidFill>
                  <a:schemeClr val="tx1"/>
                </a:solidFill>
                <a:latin typeface="+mn-lt"/>
                <a:ea typeface="+mn-ea"/>
                <a:cs typeface="+mn-cs"/>
              </a:rPr>
              <a:t>OMRON MGN2C-DC12 non-latching relay</a:t>
            </a:r>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45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46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51</a:t>
            </a:fld>
            <a:endParaRPr lang="en-US"/>
          </a:p>
        </p:txBody>
      </p:sp>
    </p:spTree>
    <p:extLst>
      <p:ext uri="{BB962C8B-B14F-4D97-AF65-F5344CB8AC3E}">
        <p14:creationId xmlns:p14="http://schemas.microsoft.com/office/powerpoint/2010/main" val="23146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53</a:t>
            </a:fld>
            <a:endParaRPr lang="en-US"/>
          </a:p>
        </p:txBody>
      </p:sp>
    </p:spTree>
    <p:extLst>
      <p:ext uri="{BB962C8B-B14F-4D97-AF65-F5344CB8AC3E}">
        <p14:creationId xmlns:p14="http://schemas.microsoft.com/office/powerpoint/2010/main" val="259514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10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14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Distributing more evenly</a:t>
            </a:r>
          </a:p>
        </p:txBody>
      </p:sp>
      <p:sp>
        <p:nvSpPr>
          <p:cNvPr id="4" name="Slide Number Placeholder 3"/>
          <p:cNvSpPr>
            <a:spLocks noGrp="1"/>
          </p:cNvSpPr>
          <p:nvPr>
            <p:ph type="sldNum" sz="quarter" idx="10"/>
          </p:nvPr>
        </p:nvSpPr>
        <p:spPr/>
        <p:txBody>
          <a:bodyPr/>
          <a:lstStyle/>
          <a:p>
            <a:fld id="{BCDA8468-0BFD-4DCA-BD66-793D8B51E3EF}" type="slidenum">
              <a:rPr lang="en-US" smtClean="0"/>
              <a:pPr/>
              <a:t>16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 gonna break my own rule and make another declarative statement: All antennas are dipoles.  A vertical is a dipole turned 90 degrees.  For a dipole to work, it needs two halves.  Same with a vertical, except one half is the ground.  That’s why we need radials, to improve the RF current return path so we get as much RF out of the vertical part of the antenna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a result, if the ground sucks, the antenna will also. It may load up nicely, but so does a dummy load. This applies to all end fed verticals, whether they are 1/4 wave, 3/8 wave, 5/8 wave, 3/4 wave or 1/2 wave tall, or even a random height. They all need a good ground underneath them to function well. </a:t>
            </a:r>
          </a:p>
        </p:txBody>
      </p:sp>
      <p:sp>
        <p:nvSpPr>
          <p:cNvPr id="4" name="Slide Number Placeholder 3"/>
          <p:cNvSpPr>
            <a:spLocks noGrp="1"/>
          </p:cNvSpPr>
          <p:nvPr>
            <p:ph type="sldNum" sz="quarter" idx="10"/>
          </p:nvPr>
        </p:nvSpPr>
        <p:spPr/>
        <p:txBody>
          <a:bodyPr/>
          <a:lstStyle/>
          <a:p>
            <a:fld id="{BCDA8468-0BFD-4DCA-BD66-793D8B51E3EF}" type="slidenum">
              <a:rPr lang="en-US" smtClean="0"/>
              <a:pPr/>
              <a:t>17</a:t>
            </a:fld>
            <a:endParaRPr lang="en-US" dirty="0"/>
          </a:p>
        </p:txBody>
      </p:sp>
    </p:spTree>
    <p:extLst>
      <p:ext uri="{BB962C8B-B14F-4D97-AF65-F5344CB8AC3E}">
        <p14:creationId xmlns:p14="http://schemas.microsoft.com/office/powerpoint/2010/main" val="2644707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 started with four radials, buried just slightly below the earth so I could still cut the grass and edge near the fence and house.</a:t>
            </a:r>
          </a:p>
        </p:txBody>
      </p:sp>
      <p:sp>
        <p:nvSpPr>
          <p:cNvPr id="4" name="Slide Number Placeholder 3"/>
          <p:cNvSpPr>
            <a:spLocks noGrp="1"/>
          </p:cNvSpPr>
          <p:nvPr>
            <p:ph type="sldNum" sz="quarter" idx="10"/>
          </p:nvPr>
        </p:nvSpPr>
        <p:spPr/>
        <p:txBody>
          <a:bodyPr/>
          <a:lstStyle/>
          <a:p>
            <a:fld id="{BCDA8468-0BFD-4DCA-BD66-793D8B51E3EF}" type="slidenum">
              <a:rPr lang="en-US" smtClean="0"/>
              <a:pPr/>
              <a:t>18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31774" rtl="0" eaLnBrk="1" fontAlgn="auto" latinLnBrk="0" hangingPunct="1">
              <a:lnSpc>
                <a:spcPct val="100000"/>
              </a:lnSpc>
              <a:spcBef>
                <a:spcPts val="0"/>
              </a:spcBef>
              <a:spcAft>
                <a:spcPts val="0"/>
              </a:spcAft>
              <a:buClrTx/>
              <a:buSzTx/>
              <a:buFontTx/>
              <a:buNone/>
              <a:tabLst/>
              <a:defRPr/>
            </a:pPr>
            <a:r>
              <a:rPr lang="en-US" i="0" dirty="0"/>
              <a:t>SWR is the ratio of antenna</a:t>
            </a:r>
            <a:r>
              <a:rPr lang="en-US" i="0" baseline="0" dirty="0"/>
              <a:t> </a:t>
            </a:r>
            <a:r>
              <a:rPr lang="en-US" i="0" dirty="0"/>
              <a:t>impedance to 50 ohms, because</a:t>
            </a:r>
            <a:r>
              <a:rPr lang="en-US" i="0" baseline="0" dirty="0"/>
              <a:t> m</a:t>
            </a:r>
            <a:r>
              <a:rPr lang="en-US" dirty="0"/>
              <a:t>ost rigs want</a:t>
            </a:r>
            <a:r>
              <a:rPr lang="en-US" baseline="0" dirty="0"/>
              <a:t> to see a 50 ohm load. </a:t>
            </a:r>
            <a:r>
              <a:rPr lang="en-US" dirty="0"/>
              <a:t>1:1 means that the load impedance is the same as the feed line impedance. It is the least important of the three measurements except that the transmitter probably wants to see an impedance that it is capable of delivering power to 50 ohms or so.</a:t>
            </a:r>
            <a:r>
              <a:rPr lang="en-US" baseline="0" dirty="0"/>
              <a:t>  My friend Doug describes SWR simply as a measure of how happy you’ve made the rig, and we can usually make the rig happy with a tuner, if we have to.</a:t>
            </a:r>
          </a:p>
          <a:p>
            <a:pPr marL="0" marR="0" indent="0" algn="l" defTabSz="931774" rtl="0" eaLnBrk="1" fontAlgn="auto" latinLnBrk="0" hangingPunct="1">
              <a:lnSpc>
                <a:spcPct val="100000"/>
              </a:lnSpc>
              <a:spcBef>
                <a:spcPts val="0"/>
              </a:spcBef>
              <a:spcAft>
                <a:spcPts val="0"/>
              </a:spcAft>
              <a:buClrTx/>
              <a:buSzTx/>
              <a:buFontTx/>
              <a:buNone/>
              <a:tabLst/>
              <a:defRPr/>
            </a:pPr>
            <a:endParaRPr lang="en-US" dirty="0"/>
          </a:p>
          <a:p>
            <a:r>
              <a:rPr lang="en-US" dirty="0"/>
              <a:t>X is reactance.</a:t>
            </a:r>
            <a:r>
              <a:rPr lang="en-US" baseline="0" dirty="0"/>
              <a:t>  We all know that antennas are capacitive and inductive, how much at what frequency determines the reactance, or opposition to  current.  Where X and L combine for the lowest reactance is resonance.</a:t>
            </a:r>
          </a:p>
          <a:p>
            <a:endParaRPr lang="en-US" baseline="0" dirty="0"/>
          </a:p>
          <a:p>
            <a:r>
              <a:rPr lang="en-US" baseline="0" dirty="0"/>
              <a:t>R is radiation resistance.  </a:t>
            </a:r>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DA8468-0BFD-4DCA-BD66-793D8B51E3EF}"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E758BB6-185A-4FFB-87C7-2028BD51AEFD}" type="datetimeFigureOut">
              <a:rPr lang="en-US" smtClean="0"/>
              <a:pPr/>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758BB6-185A-4FFB-87C7-2028BD51AEFD}" type="datetimeFigureOut">
              <a:rPr lang="en-US" smtClean="0"/>
              <a:pPr/>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758BB6-185A-4FFB-87C7-2028BD51AEFD}" type="datetimeFigureOut">
              <a:rPr lang="en-US" smtClean="0"/>
              <a:pPr/>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758BB6-185A-4FFB-87C7-2028BD51AEFD}" type="datetimeFigureOut">
              <a:rPr lang="en-US" smtClean="0"/>
              <a:pPr/>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758BB6-185A-4FFB-87C7-2028BD51AEFD}" type="datetimeFigureOut">
              <a:rPr lang="en-US" smtClean="0"/>
              <a:pPr/>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758BB6-185A-4FFB-87C7-2028BD51AEFD}" type="datetimeFigureOut">
              <a:rPr lang="en-US" smtClean="0"/>
              <a:pPr/>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E758BB6-185A-4FFB-87C7-2028BD51AEFD}" type="datetimeFigureOut">
              <a:rPr lang="en-US" smtClean="0"/>
              <a:pPr/>
              <a:t>4/1/2019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758BB6-185A-4FFB-87C7-2028BD51AEFD}" type="datetimeFigureOut">
              <a:rPr lang="en-US" smtClean="0"/>
              <a:pPr/>
              <a:t>4/1/2019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758BB6-185A-4FFB-87C7-2028BD51AEFD}" type="datetimeFigureOut">
              <a:rPr lang="en-US" smtClean="0"/>
              <a:pPr/>
              <a:t>4/1/2019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758BB6-185A-4FFB-87C7-2028BD51AEFD}" type="datetimeFigureOut">
              <a:rPr lang="en-US" smtClean="0"/>
              <a:pPr/>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758BB6-185A-4FFB-87C7-2028BD51AEFD}" type="datetimeFigureOut">
              <a:rPr lang="en-US" smtClean="0"/>
              <a:pPr/>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F8AF5-3235-4A61-A42A-EBBDF384B11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758BB6-185A-4FFB-87C7-2028BD51AEFD}" type="datetimeFigureOut">
              <a:rPr lang="en-US" smtClean="0"/>
              <a:pPr/>
              <a:t>4/1/2019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F8AF5-3235-4A61-A42A-EBBDF384B11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7.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png"/><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274638"/>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100’ dipole,</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elevated 25’ </a:t>
            </a: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at</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1.820 MHz 	</a:t>
            </a:r>
            <a:endPar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endParaRPr>
          </a:p>
        </p:txBody>
      </p:sp>
      <p:pic>
        <p:nvPicPr>
          <p:cNvPr id="5" name="Picture 2"/>
          <p:cNvPicPr>
            <a:picLocks noChangeAspect="1" noChangeArrowheads="1"/>
          </p:cNvPicPr>
          <p:nvPr/>
        </p:nvPicPr>
        <p:blipFill>
          <a:blip r:embed="rId3" cstate="print"/>
          <a:srcRect/>
          <a:stretch>
            <a:fillRect/>
          </a:stretch>
        </p:blipFill>
        <p:spPr bwMode="auto">
          <a:xfrm>
            <a:off x="2177441" y="1295400"/>
            <a:ext cx="4789118" cy="47244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l="15867" t="3425" b="30800"/>
          <a:stretch>
            <a:fillRect/>
          </a:stretch>
        </p:blipFill>
        <p:spPr bwMode="auto">
          <a:xfrm>
            <a:off x="6248400" y="5257800"/>
            <a:ext cx="1871662" cy="1463248"/>
          </a:xfrm>
          <a:prstGeom prst="rect">
            <a:avLst/>
          </a:prstGeom>
          <a:noFill/>
          <a:ln w="9525">
            <a:solidFill>
              <a:schemeClr val="bg2">
                <a:lumMod val="25000"/>
              </a:schemeClr>
            </a:solidFill>
            <a:miter lim="800000"/>
            <a:headEnd/>
            <a:tailEnd/>
          </a:ln>
        </p:spPr>
      </p:pic>
      <p:sp>
        <p:nvSpPr>
          <p:cNvPr id="6" name="TextBox 5"/>
          <p:cNvSpPr txBox="1"/>
          <p:nvPr/>
        </p:nvSpPr>
        <p:spPr>
          <a:xfrm>
            <a:off x="3581400" y="6019800"/>
            <a:ext cx="2077300" cy="276999"/>
          </a:xfrm>
          <a:prstGeom prst="rect">
            <a:avLst/>
          </a:prstGeom>
          <a:noFill/>
        </p:spPr>
        <p:txBody>
          <a:bodyPr wrap="none" rtlCol="0">
            <a:spAutoFit/>
          </a:bodyPr>
          <a:lstStyle/>
          <a:p>
            <a:r>
              <a:rPr lang="en-US" sz="1200" i="1" dirty="0">
                <a:solidFill>
                  <a:schemeClr val="bg1">
                    <a:lumMod val="95000"/>
                  </a:schemeClr>
                </a:solidFill>
              </a:rPr>
              <a:t>Courtesy  of Woody, WW1WW</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ndlarge.jpg"/>
          <p:cNvPicPr>
            <a:picLocks noChangeAspect="1"/>
          </p:cNvPicPr>
          <p:nvPr/>
        </p:nvPicPr>
        <p:blipFill>
          <a:blip r:embed="rId2" cstate="print"/>
          <a:stretch>
            <a:fillRect/>
          </a:stretch>
        </p:blipFill>
        <p:spPr>
          <a:xfrm>
            <a:off x="1282700" y="1092200"/>
            <a:ext cx="6578600" cy="5384800"/>
          </a:xfrm>
          <a:prstGeom prst="rect">
            <a:avLst/>
          </a:prstGeom>
        </p:spPr>
      </p:pic>
      <p:cxnSp>
        <p:nvCxnSpPr>
          <p:cNvPr id="5" name="Straight Arrow Connector 4"/>
          <p:cNvCxnSpPr/>
          <p:nvPr/>
        </p:nvCxnSpPr>
        <p:spPr>
          <a:xfrm flipV="1">
            <a:off x="1828800" y="1930400"/>
            <a:ext cx="5105400" cy="152400"/>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130968" y="1713468"/>
            <a:ext cx="593432" cy="369332"/>
          </a:xfrm>
          <a:prstGeom prst="rect">
            <a:avLst/>
          </a:prstGeom>
          <a:noFill/>
        </p:spPr>
        <p:txBody>
          <a:bodyPr wrap="none" rtlCol="0">
            <a:spAutoFit/>
          </a:bodyPr>
          <a:lstStyle/>
          <a:p>
            <a:r>
              <a:rPr lang="en-US" b="1" dirty="0">
                <a:solidFill>
                  <a:srgbClr val="FF0000"/>
                </a:solidFill>
              </a:rPr>
              <a:t>100’</a:t>
            </a:r>
          </a:p>
        </p:txBody>
      </p:sp>
      <p:cxnSp>
        <p:nvCxnSpPr>
          <p:cNvPr id="7" name="Straight Arrow Connector 6"/>
          <p:cNvCxnSpPr/>
          <p:nvPr/>
        </p:nvCxnSpPr>
        <p:spPr>
          <a:xfrm>
            <a:off x="1828800" y="2082800"/>
            <a:ext cx="0" cy="3733800"/>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426984" y="3454400"/>
            <a:ext cx="478016" cy="369332"/>
          </a:xfrm>
          <a:prstGeom prst="rect">
            <a:avLst/>
          </a:prstGeom>
          <a:noFill/>
        </p:spPr>
        <p:txBody>
          <a:bodyPr wrap="none" rtlCol="0">
            <a:spAutoFit/>
          </a:bodyPr>
          <a:lstStyle/>
          <a:p>
            <a:r>
              <a:rPr lang="en-US" b="1" dirty="0">
                <a:solidFill>
                  <a:srgbClr val="FF0000"/>
                </a:solidFill>
              </a:rPr>
              <a:t>70’</a:t>
            </a:r>
          </a:p>
        </p:txBody>
      </p:sp>
      <p:cxnSp>
        <p:nvCxnSpPr>
          <p:cNvPr id="9" name="Straight Arrow Connector 8"/>
          <p:cNvCxnSpPr/>
          <p:nvPr/>
        </p:nvCxnSpPr>
        <p:spPr>
          <a:xfrm flipV="1">
            <a:off x="1905000" y="2006600"/>
            <a:ext cx="4953000" cy="3810000"/>
          </a:xfrm>
          <a:prstGeom prst="straightConnector1">
            <a:avLst/>
          </a:prstGeom>
          <a:ln w="38100">
            <a:solidFill>
              <a:srgbClr val="FFFF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07168" y="3987800"/>
            <a:ext cx="595035" cy="369332"/>
          </a:xfrm>
          <a:prstGeom prst="rect">
            <a:avLst/>
          </a:prstGeom>
          <a:noFill/>
        </p:spPr>
        <p:txBody>
          <a:bodyPr wrap="none" rtlCol="0">
            <a:spAutoFit/>
          </a:bodyPr>
          <a:lstStyle/>
          <a:p>
            <a:r>
              <a:rPr lang="en-US" b="1" dirty="0">
                <a:solidFill>
                  <a:srgbClr val="FFFF00"/>
                </a:solidFill>
              </a:rPr>
              <a:t>122’</a:t>
            </a:r>
          </a:p>
        </p:txBody>
      </p:sp>
      <p:sp>
        <p:nvSpPr>
          <p:cNvPr id="11" name="Oval 10"/>
          <p:cNvSpPr/>
          <p:nvPr/>
        </p:nvSpPr>
        <p:spPr>
          <a:xfrm>
            <a:off x="4343400" y="3835400"/>
            <a:ext cx="152400" cy="152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6858000" y="1549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6838788" y="1549400"/>
            <a:ext cx="476412" cy="369332"/>
          </a:xfrm>
          <a:prstGeom prst="rect">
            <a:avLst/>
          </a:prstGeom>
          <a:noFill/>
        </p:spPr>
        <p:txBody>
          <a:bodyPr wrap="none" rtlCol="0">
            <a:spAutoFit/>
          </a:bodyPr>
          <a:lstStyle/>
          <a:p>
            <a:r>
              <a:rPr lang="en-US" dirty="0">
                <a:solidFill>
                  <a:schemeClr val="bg1">
                    <a:lumMod val="95000"/>
                  </a:schemeClr>
                </a:solidFill>
              </a:rPr>
              <a:t>25’</a:t>
            </a:r>
          </a:p>
        </p:txBody>
      </p:sp>
      <p:sp>
        <p:nvSpPr>
          <p:cNvPr id="16" name="Oval 15"/>
          <p:cNvSpPr/>
          <p:nvPr/>
        </p:nvSpPr>
        <p:spPr>
          <a:xfrm>
            <a:off x="1619412" y="5892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1600200" y="5892800"/>
            <a:ext cx="412292" cy="369332"/>
          </a:xfrm>
          <a:prstGeom prst="rect">
            <a:avLst/>
          </a:prstGeom>
          <a:noFill/>
        </p:spPr>
        <p:txBody>
          <a:bodyPr wrap="none" rtlCol="0">
            <a:spAutoFit/>
          </a:bodyPr>
          <a:lstStyle/>
          <a:p>
            <a:r>
              <a:rPr lang="en-US" dirty="0">
                <a:solidFill>
                  <a:schemeClr val="bg1">
                    <a:lumMod val="95000"/>
                  </a:schemeClr>
                </a:solidFill>
              </a:rPr>
              <a:t> 6’</a:t>
            </a:r>
          </a:p>
        </p:txBody>
      </p:sp>
      <p:sp>
        <p:nvSpPr>
          <p:cNvPr id="15" name="Title 3"/>
          <p:cNvSpPr txBox="1">
            <a:spLocks/>
          </p:cNvSpPr>
          <p:nvPr/>
        </p:nvSpPr>
        <p:spPr>
          <a:xfrm>
            <a:off x="457200" y="152400"/>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Inverted V</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219" r="32316"/>
          <a:stretch>
            <a:fillRect/>
          </a:stretch>
        </p:blipFill>
        <p:spPr bwMode="auto">
          <a:xfrm>
            <a:off x="2286000" y="1262390"/>
            <a:ext cx="4495800" cy="4967998"/>
          </a:xfrm>
          <a:prstGeom prst="rect">
            <a:avLst/>
          </a:prstGeom>
          <a:noFill/>
          <a:ln w="9525">
            <a:noFill/>
            <a:miter lim="800000"/>
            <a:headEnd/>
            <a:tailEnd/>
          </a:ln>
        </p:spPr>
      </p:pic>
      <p:sp>
        <p:nvSpPr>
          <p:cNvPr id="3" name="TextBox 2"/>
          <p:cNvSpPr txBox="1"/>
          <p:nvPr/>
        </p:nvSpPr>
        <p:spPr>
          <a:xfrm>
            <a:off x="3357750" y="6215390"/>
            <a:ext cx="2738250" cy="261610"/>
          </a:xfrm>
          <a:prstGeom prst="rect">
            <a:avLst/>
          </a:prstGeom>
          <a:noFill/>
        </p:spPr>
        <p:txBody>
          <a:bodyPr wrap="none" rtlCol="0">
            <a:spAutoFit/>
          </a:bodyPr>
          <a:lstStyle/>
          <a:p>
            <a:r>
              <a:rPr lang="en-US" sz="1100" i="1" dirty="0">
                <a:solidFill>
                  <a:schemeClr val="bg1"/>
                </a:solidFill>
              </a:rPr>
              <a:t>Don Kirk, WD8DSB, QST March 1998 © ARRL</a:t>
            </a:r>
          </a:p>
        </p:txBody>
      </p:sp>
      <p:sp>
        <p:nvSpPr>
          <p:cNvPr id="4" name="Title 3"/>
          <p:cNvSpPr>
            <a:spLocks noGrp="1"/>
          </p:cNvSpPr>
          <p:nvPr>
            <p:ph type="title"/>
          </p:nvPr>
        </p:nvSpPr>
        <p:spPr>
          <a:xfrm>
            <a:off x="457200" y="76200"/>
            <a:ext cx="8229600" cy="1143000"/>
          </a:xfrm>
        </p:spPr>
        <p:txBody>
          <a:bodyPr/>
          <a:lstStyle/>
          <a:p>
            <a:r>
              <a:rPr lang="en-US" dirty="0">
                <a:solidFill>
                  <a:schemeClr val="bg1">
                    <a:lumMod val="95000"/>
                  </a:schemeClr>
                </a:solidFill>
              </a:rPr>
              <a:t>Slopers, Inverted L</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hamuniverse.com/k6mm160vertical.jpg"/>
          <p:cNvPicPr>
            <a:picLocks noChangeAspect="1" noChangeArrowheads="1"/>
          </p:cNvPicPr>
          <p:nvPr/>
        </p:nvPicPr>
        <p:blipFill>
          <a:blip r:embed="rId2" cstate="print"/>
          <a:srcRect/>
          <a:stretch>
            <a:fillRect/>
          </a:stretch>
        </p:blipFill>
        <p:spPr bwMode="auto">
          <a:xfrm>
            <a:off x="5105400" y="990600"/>
            <a:ext cx="3124950" cy="5210326"/>
          </a:xfrm>
          <a:prstGeom prst="rect">
            <a:avLst/>
          </a:prstGeom>
          <a:noFill/>
        </p:spPr>
      </p:pic>
      <p:pic>
        <p:nvPicPr>
          <p:cNvPr id="4100" name="Picture 4" descr="http://www.hamuniverse.com/k6mm160-23.jpg"/>
          <p:cNvPicPr>
            <a:picLocks noChangeAspect="1" noChangeArrowheads="1"/>
          </p:cNvPicPr>
          <p:nvPr/>
        </p:nvPicPr>
        <p:blipFill>
          <a:blip r:embed="rId3" cstate="print"/>
          <a:srcRect/>
          <a:stretch>
            <a:fillRect/>
          </a:stretch>
        </p:blipFill>
        <p:spPr bwMode="auto">
          <a:xfrm>
            <a:off x="857250" y="1248962"/>
            <a:ext cx="3790950" cy="1037038"/>
          </a:xfrm>
          <a:prstGeom prst="rect">
            <a:avLst/>
          </a:prstGeom>
          <a:noFill/>
        </p:spPr>
      </p:pic>
      <p:pic>
        <p:nvPicPr>
          <p:cNvPr id="4102" name="Picture 6" descr="http://www.hamuniverse.com/k6mm160-08.jpg"/>
          <p:cNvPicPr>
            <a:picLocks noChangeAspect="1" noChangeArrowheads="1"/>
          </p:cNvPicPr>
          <p:nvPr/>
        </p:nvPicPr>
        <p:blipFill>
          <a:blip r:embed="rId4" cstate="print"/>
          <a:srcRect/>
          <a:stretch>
            <a:fillRect/>
          </a:stretch>
        </p:blipFill>
        <p:spPr bwMode="auto">
          <a:xfrm>
            <a:off x="1154374" y="2895600"/>
            <a:ext cx="3189026" cy="2619376"/>
          </a:xfrm>
          <a:prstGeom prst="rect">
            <a:avLst/>
          </a:prstGeom>
          <a:noFill/>
        </p:spPr>
      </p:pic>
      <p:sp>
        <p:nvSpPr>
          <p:cNvPr id="5" name="TextBox 4"/>
          <p:cNvSpPr txBox="1"/>
          <p:nvPr/>
        </p:nvSpPr>
        <p:spPr>
          <a:xfrm>
            <a:off x="3124200" y="6291590"/>
            <a:ext cx="2606804" cy="261610"/>
          </a:xfrm>
          <a:prstGeom prst="rect">
            <a:avLst/>
          </a:prstGeom>
          <a:noFill/>
        </p:spPr>
        <p:txBody>
          <a:bodyPr wrap="none" rtlCol="0">
            <a:spAutoFit/>
          </a:bodyPr>
          <a:lstStyle/>
          <a:p>
            <a:r>
              <a:rPr lang="en-US" sz="1100" i="1" dirty="0">
                <a:solidFill>
                  <a:schemeClr val="bg1"/>
                </a:solidFill>
              </a:rPr>
              <a:t>John Miller, K6MM QST June 2009 © ARRL</a:t>
            </a:r>
          </a:p>
        </p:txBody>
      </p:sp>
      <p:sp>
        <p:nvSpPr>
          <p:cNvPr id="6" name="Title 3"/>
          <p:cNvSpPr txBox="1">
            <a:spLocks/>
          </p:cNvSpPr>
          <p:nvPr/>
        </p:nvSpPr>
        <p:spPr>
          <a:xfrm>
            <a:off x="457200" y="76200"/>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Helically-wound</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Vertical</a:t>
            </a:r>
            <a:endPar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04800" y="1295400"/>
            <a:ext cx="8534400" cy="541020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p:cNvPicPr>
            <a:picLocks noChangeAspect="1" noChangeArrowheads="1"/>
          </p:cNvPicPr>
          <p:nvPr/>
        </p:nvPicPr>
        <p:blipFill>
          <a:blip r:embed="rId3" cstate="print"/>
          <a:srcRect l="3750" t="21918" r="15625" b="4110"/>
          <a:stretch>
            <a:fillRect/>
          </a:stretch>
        </p:blipFill>
        <p:spPr bwMode="auto">
          <a:xfrm>
            <a:off x="838200" y="1676400"/>
            <a:ext cx="3276600" cy="2057400"/>
          </a:xfrm>
          <a:prstGeom prst="rect">
            <a:avLst/>
          </a:prstGeom>
          <a:noFill/>
          <a:ln w="9525">
            <a:noFill/>
            <a:miter lim="800000"/>
            <a:headEnd/>
            <a:tailEnd/>
          </a:ln>
        </p:spPr>
      </p:pic>
      <p:pic>
        <p:nvPicPr>
          <p:cNvPr id="8" name="Picture 6"/>
          <p:cNvPicPr>
            <a:picLocks noChangeAspect="1" noChangeArrowheads="1"/>
          </p:cNvPicPr>
          <p:nvPr/>
        </p:nvPicPr>
        <p:blipFill>
          <a:blip r:embed="rId4" cstate="print"/>
          <a:srcRect t="55000" b="6667"/>
          <a:stretch>
            <a:fillRect/>
          </a:stretch>
        </p:blipFill>
        <p:spPr bwMode="auto">
          <a:xfrm>
            <a:off x="457200" y="3718560"/>
            <a:ext cx="2438400" cy="701040"/>
          </a:xfrm>
          <a:prstGeom prst="rect">
            <a:avLst/>
          </a:prstGeom>
          <a:noFill/>
          <a:ln w="9525">
            <a:noFill/>
            <a:miter lim="800000"/>
            <a:headEnd/>
            <a:tailEnd/>
          </a:ln>
        </p:spPr>
      </p:pic>
      <p:pic>
        <p:nvPicPr>
          <p:cNvPr id="9" name="Picture 4"/>
          <p:cNvPicPr>
            <a:picLocks noChangeAspect="1" noChangeArrowheads="1"/>
          </p:cNvPicPr>
          <p:nvPr/>
        </p:nvPicPr>
        <p:blipFill>
          <a:blip r:embed="rId3" cstate="print"/>
          <a:srcRect l="3750" t="21918" r="15625" b="4110"/>
          <a:stretch>
            <a:fillRect/>
          </a:stretch>
        </p:blipFill>
        <p:spPr bwMode="auto">
          <a:xfrm>
            <a:off x="5181600" y="1676400"/>
            <a:ext cx="3276600" cy="2057400"/>
          </a:xfrm>
          <a:prstGeom prst="rect">
            <a:avLst/>
          </a:prstGeom>
          <a:noFill/>
          <a:ln w="9525">
            <a:noFill/>
            <a:miter lim="800000"/>
            <a:headEnd/>
            <a:tailEnd/>
          </a:ln>
        </p:spPr>
      </p:pic>
      <p:pic>
        <p:nvPicPr>
          <p:cNvPr id="1031" name="Picture 7"/>
          <p:cNvPicPr>
            <a:picLocks noChangeAspect="1" noChangeArrowheads="1"/>
          </p:cNvPicPr>
          <p:nvPr/>
        </p:nvPicPr>
        <p:blipFill>
          <a:blip r:embed="rId5" cstate="print"/>
          <a:srcRect/>
          <a:stretch>
            <a:fillRect/>
          </a:stretch>
        </p:blipFill>
        <p:spPr bwMode="auto">
          <a:xfrm>
            <a:off x="6527800" y="4038600"/>
            <a:ext cx="1016000" cy="762000"/>
          </a:xfrm>
          <a:prstGeom prst="rect">
            <a:avLst/>
          </a:prstGeom>
          <a:noFill/>
          <a:ln w="9525">
            <a:noFill/>
            <a:miter lim="800000"/>
            <a:headEnd/>
            <a:tailEnd/>
          </a:ln>
        </p:spPr>
      </p:pic>
      <p:pic>
        <p:nvPicPr>
          <p:cNvPr id="11" name="Picture 6"/>
          <p:cNvPicPr>
            <a:picLocks noChangeAspect="1" noChangeArrowheads="1"/>
          </p:cNvPicPr>
          <p:nvPr/>
        </p:nvPicPr>
        <p:blipFill>
          <a:blip r:embed="rId4" cstate="print"/>
          <a:srcRect t="11667" b="50000"/>
          <a:stretch>
            <a:fillRect/>
          </a:stretch>
        </p:blipFill>
        <p:spPr bwMode="auto">
          <a:xfrm>
            <a:off x="457200" y="4419600"/>
            <a:ext cx="2392024" cy="687708"/>
          </a:xfrm>
          <a:prstGeom prst="rect">
            <a:avLst/>
          </a:prstGeom>
          <a:noFill/>
          <a:ln w="9525">
            <a:noFill/>
            <a:miter lim="800000"/>
            <a:headEnd/>
            <a:tailEnd/>
          </a:ln>
        </p:spPr>
      </p:pic>
      <p:pic>
        <p:nvPicPr>
          <p:cNvPr id="12" name="Picture 6"/>
          <p:cNvPicPr>
            <a:picLocks noChangeAspect="1" noChangeArrowheads="1"/>
          </p:cNvPicPr>
          <p:nvPr/>
        </p:nvPicPr>
        <p:blipFill>
          <a:blip r:embed="rId4" cstate="print"/>
          <a:srcRect t="55000" b="6667"/>
          <a:stretch>
            <a:fillRect/>
          </a:stretch>
        </p:blipFill>
        <p:spPr bwMode="auto">
          <a:xfrm>
            <a:off x="5943600" y="5928360"/>
            <a:ext cx="2438400" cy="701040"/>
          </a:xfrm>
          <a:prstGeom prst="rect">
            <a:avLst/>
          </a:prstGeom>
          <a:noFill/>
          <a:ln w="9525">
            <a:noFill/>
            <a:miter lim="800000"/>
            <a:headEnd/>
            <a:tailEnd/>
          </a:ln>
        </p:spPr>
      </p:pic>
      <p:pic>
        <p:nvPicPr>
          <p:cNvPr id="1032" name="Picture 8"/>
          <p:cNvPicPr>
            <a:picLocks noChangeAspect="1" noChangeArrowheads="1"/>
          </p:cNvPicPr>
          <p:nvPr/>
        </p:nvPicPr>
        <p:blipFill>
          <a:blip r:embed="rId6" cstate="print"/>
          <a:srcRect l="58000" r="22800" b="29553"/>
          <a:stretch>
            <a:fillRect/>
          </a:stretch>
        </p:blipFill>
        <p:spPr bwMode="auto">
          <a:xfrm rot="11625670">
            <a:off x="6850983" y="4823580"/>
            <a:ext cx="267286" cy="613922"/>
          </a:xfrm>
          <a:prstGeom prst="rect">
            <a:avLst/>
          </a:prstGeom>
          <a:noFill/>
          <a:ln w="9525">
            <a:noFill/>
            <a:miter lim="800000"/>
            <a:headEnd/>
            <a:tailEnd/>
          </a:ln>
        </p:spPr>
      </p:pic>
      <p:pic>
        <p:nvPicPr>
          <p:cNvPr id="14" name="Picture 8"/>
          <p:cNvPicPr>
            <a:picLocks noChangeAspect="1" noChangeArrowheads="1"/>
          </p:cNvPicPr>
          <p:nvPr/>
        </p:nvPicPr>
        <p:blipFill>
          <a:blip r:embed="rId7" cstate="print"/>
          <a:srcRect l="58000" r="22800" b="29553"/>
          <a:stretch>
            <a:fillRect/>
          </a:stretch>
        </p:blipFill>
        <p:spPr bwMode="auto">
          <a:xfrm rot="1114577">
            <a:off x="6781023" y="5330857"/>
            <a:ext cx="268314" cy="616284"/>
          </a:xfrm>
          <a:prstGeom prst="rect">
            <a:avLst/>
          </a:prstGeom>
          <a:noFill/>
          <a:ln w="9525">
            <a:noFill/>
            <a:miter lim="800000"/>
            <a:headEnd/>
            <a:tailEnd/>
          </a:ln>
        </p:spPr>
      </p:pic>
      <p:sp>
        <p:nvSpPr>
          <p:cNvPr id="17" name="Title 1"/>
          <p:cNvSpPr txBox="1">
            <a:spLocks/>
          </p:cNvSpPr>
          <p:nvPr/>
        </p:nvSpPr>
        <p:spPr>
          <a:xfrm>
            <a:off x="457200" y="27463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Dipole to Vertical</a:t>
            </a:r>
          </a:p>
        </p:txBody>
      </p:sp>
      <p:cxnSp>
        <p:nvCxnSpPr>
          <p:cNvPr id="19" name="Straight Connector 18"/>
          <p:cNvCxnSpPr/>
          <p:nvPr/>
        </p:nvCxnSpPr>
        <p:spPr>
          <a:xfrm>
            <a:off x="6934200" y="3657600"/>
            <a:ext cx="0" cy="533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743700" y="3733800"/>
            <a:ext cx="190500" cy="152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4" name="Picture 10"/>
          <p:cNvPicPr>
            <a:picLocks noChangeAspect="1" noChangeArrowheads="1"/>
          </p:cNvPicPr>
          <p:nvPr/>
        </p:nvPicPr>
        <p:blipFill>
          <a:blip r:embed="rId8" cstate="print"/>
          <a:srcRect/>
          <a:stretch>
            <a:fillRect/>
          </a:stretch>
        </p:blipFill>
        <p:spPr bwMode="auto">
          <a:xfrm flipH="1">
            <a:off x="7315200" y="4419600"/>
            <a:ext cx="233340" cy="304800"/>
          </a:xfrm>
          <a:prstGeom prst="rect">
            <a:avLst/>
          </a:prstGeom>
          <a:noFill/>
          <a:ln w="9525">
            <a:noFill/>
            <a:miter lim="800000"/>
            <a:headEnd/>
            <a:tailEnd/>
          </a:ln>
        </p:spPr>
      </p:pic>
      <p:cxnSp>
        <p:nvCxnSpPr>
          <p:cNvPr id="25" name="Straight Connector 24"/>
          <p:cNvCxnSpPr>
            <a:endCxn id="1034" idx="0"/>
          </p:cNvCxnSpPr>
          <p:nvPr/>
        </p:nvCxnSpPr>
        <p:spPr>
          <a:xfrm>
            <a:off x="7239000" y="4419600"/>
            <a:ext cx="19287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736081" y="3688081"/>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Arrow Connector 20"/>
          <p:cNvCxnSpPr/>
          <p:nvPr/>
        </p:nvCxnSpPr>
        <p:spPr>
          <a:xfrm>
            <a:off x="7239000" y="4191000"/>
            <a:ext cx="838200" cy="0"/>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467600" y="3821668"/>
            <a:ext cx="1106906" cy="369332"/>
          </a:xfrm>
          <a:prstGeom prst="rect">
            <a:avLst/>
          </a:prstGeom>
          <a:noFill/>
        </p:spPr>
        <p:txBody>
          <a:bodyPr wrap="none" rtlCol="0">
            <a:spAutoFit/>
          </a:bodyPr>
          <a:lstStyle/>
          <a:p>
            <a:r>
              <a:rPr lang="en-US" b="1" i="1" dirty="0"/>
              <a:t>To radials</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52400" y="274638"/>
            <a:ext cx="8839200" cy="1401762"/>
          </a:xfrm>
          <a:prstGeom prst="rect">
            <a:avLst/>
          </a:prstGeom>
          <a:solidFill>
            <a:schemeClr val="tx1"/>
          </a:solidFill>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25’ Vertical</a:t>
            </a: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 at</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1.820 MHz</a:t>
            </a:r>
            <a:endPar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endParaRPr>
          </a:p>
        </p:txBody>
      </p:sp>
      <p:pic>
        <p:nvPicPr>
          <p:cNvPr id="8" name="Picture 2"/>
          <p:cNvPicPr>
            <a:picLocks noChangeAspect="1" noChangeArrowheads="1"/>
          </p:cNvPicPr>
          <p:nvPr/>
        </p:nvPicPr>
        <p:blipFill>
          <a:blip r:embed="rId2" cstate="print"/>
          <a:srcRect t="6805"/>
          <a:stretch>
            <a:fillRect/>
          </a:stretch>
        </p:blipFill>
        <p:spPr bwMode="auto">
          <a:xfrm>
            <a:off x="2133600" y="1752600"/>
            <a:ext cx="4890168" cy="44958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25123" t="6763" r="3474" b="45733"/>
          <a:stretch>
            <a:fillRect/>
          </a:stretch>
        </p:blipFill>
        <p:spPr bwMode="auto">
          <a:xfrm>
            <a:off x="5562600" y="5257800"/>
            <a:ext cx="1905000" cy="1371600"/>
          </a:xfrm>
          <a:prstGeom prst="rect">
            <a:avLst/>
          </a:prstGeom>
          <a:noFill/>
          <a:ln w="9525">
            <a:solidFill>
              <a:schemeClr val="bg2">
                <a:lumMod val="25000"/>
              </a:schemeClr>
            </a:solidFill>
            <a:miter lim="800000"/>
            <a:headEnd/>
            <a:tailEnd/>
          </a:ln>
        </p:spPr>
      </p:pic>
      <p:pic>
        <p:nvPicPr>
          <p:cNvPr id="9" name="Picture 2"/>
          <p:cNvPicPr>
            <a:picLocks noChangeAspect="1" noChangeArrowheads="1"/>
          </p:cNvPicPr>
          <p:nvPr/>
        </p:nvPicPr>
        <p:blipFill>
          <a:blip r:embed="rId4" cstate="print"/>
          <a:srcRect t="6424" r="-76" b="3226"/>
          <a:stretch>
            <a:fillRect/>
          </a:stretch>
        </p:blipFill>
        <p:spPr bwMode="auto">
          <a:xfrm>
            <a:off x="2133600" y="1752600"/>
            <a:ext cx="4876800" cy="4343400"/>
          </a:xfrm>
          <a:prstGeom prst="rect">
            <a:avLst/>
          </a:prstGeom>
          <a:noFill/>
          <a:ln w="9525">
            <a:noFill/>
            <a:miter lim="800000"/>
            <a:headEnd/>
            <a:tailEnd/>
          </a:ln>
        </p:spPr>
      </p:pic>
      <p:pic>
        <p:nvPicPr>
          <p:cNvPr id="10" name="Picture 3"/>
          <p:cNvPicPr>
            <a:picLocks noChangeAspect="1" noChangeArrowheads="1"/>
          </p:cNvPicPr>
          <p:nvPr/>
        </p:nvPicPr>
        <p:blipFill>
          <a:blip r:embed="rId5" cstate="print"/>
          <a:srcRect l="15867" t="3425" r="-1499" b="34920"/>
          <a:stretch>
            <a:fillRect/>
          </a:stretch>
        </p:blipFill>
        <p:spPr bwMode="auto">
          <a:xfrm>
            <a:off x="5562600" y="5257800"/>
            <a:ext cx="1905000" cy="1371600"/>
          </a:xfrm>
          <a:prstGeom prst="rect">
            <a:avLst/>
          </a:prstGeom>
          <a:noFill/>
          <a:ln w="9525">
            <a:solidFill>
              <a:schemeClr val="bg2">
                <a:lumMod val="25000"/>
              </a:schemeClr>
            </a:solidFill>
            <a:miter lim="800000"/>
            <a:headEnd/>
            <a:tailEnd/>
          </a:ln>
        </p:spPr>
      </p:pic>
      <p:sp>
        <p:nvSpPr>
          <p:cNvPr id="11" name="Title 1"/>
          <p:cNvSpPr txBox="1">
            <a:spLocks/>
          </p:cNvSpPr>
          <p:nvPr/>
        </p:nvSpPr>
        <p:spPr>
          <a:xfrm>
            <a:off x="76200" y="304800"/>
            <a:ext cx="9144000" cy="1143000"/>
          </a:xfrm>
          <a:prstGeom prst="rect">
            <a:avLst/>
          </a:prstGeom>
          <a:solidFill>
            <a:schemeClr val="tx1"/>
          </a:solidFill>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100’ dipole,</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elevated 25’ </a:t>
            </a: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at</a:t>
            </a:r>
            <a:r>
              <a:rPr kumimoji="0" lang="en-US" sz="4400" b="0" i="0" u="none" strike="noStrike" kern="1200" cap="none" spc="0" normalizeH="0" noProof="0" dirty="0">
                <a:ln>
                  <a:noFill/>
                </a:ln>
                <a:solidFill>
                  <a:schemeClr val="bg1">
                    <a:lumMod val="95000"/>
                  </a:schemeClr>
                </a:solidFill>
                <a:effectLst/>
                <a:uLnTx/>
                <a:uFillTx/>
                <a:latin typeface="+mj-lt"/>
                <a:ea typeface="+mj-ea"/>
                <a:cs typeface="+mj-cs"/>
              </a:rPr>
              <a:t> 1.820 MHz 	</a:t>
            </a:r>
            <a:endPar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endParaRPr>
          </a:p>
        </p:txBody>
      </p:sp>
      <p:sp>
        <p:nvSpPr>
          <p:cNvPr id="12" name="TextBox 11"/>
          <p:cNvSpPr txBox="1"/>
          <p:nvPr/>
        </p:nvSpPr>
        <p:spPr>
          <a:xfrm>
            <a:off x="3352800" y="6276201"/>
            <a:ext cx="2077300" cy="276999"/>
          </a:xfrm>
          <a:prstGeom prst="rect">
            <a:avLst/>
          </a:prstGeom>
          <a:noFill/>
        </p:spPr>
        <p:txBody>
          <a:bodyPr wrap="none" rtlCol="0">
            <a:spAutoFit/>
          </a:bodyPr>
          <a:lstStyle/>
          <a:p>
            <a:r>
              <a:rPr lang="en-US" sz="1200" i="1" dirty="0">
                <a:solidFill>
                  <a:schemeClr val="bg1">
                    <a:lumMod val="95000"/>
                  </a:schemeClr>
                </a:solidFill>
              </a:rPr>
              <a:t>Courtesy  of Woody, WW1WW</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schemeClr>
                </a:solidFill>
              </a:rPr>
              <a:t>Capacitive Top Hat</a:t>
            </a:r>
          </a:p>
        </p:txBody>
      </p:sp>
      <p:sp>
        <p:nvSpPr>
          <p:cNvPr id="3" name="Content Placeholder 2"/>
          <p:cNvSpPr>
            <a:spLocks noGrp="1"/>
          </p:cNvSpPr>
          <p:nvPr>
            <p:ph idx="1"/>
          </p:nvPr>
        </p:nvSpPr>
        <p:spPr>
          <a:xfrm>
            <a:off x="457200" y="1600200"/>
            <a:ext cx="3505200" cy="4525963"/>
          </a:xfrm>
        </p:spPr>
        <p:txBody>
          <a:bodyPr>
            <a:normAutofit fontScale="85000" lnSpcReduction="10000"/>
          </a:bodyPr>
          <a:lstStyle/>
          <a:p>
            <a:r>
              <a:rPr lang="en-US" dirty="0">
                <a:solidFill>
                  <a:schemeClr val="bg1">
                    <a:lumMod val="95000"/>
                  </a:schemeClr>
                </a:solidFill>
              </a:rPr>
              <a:t>Increases the capacitance from the top of the antenna to the reference plane (ground)</a:t>
            </a:r>
          </a:p>
          <a:p>
            <a:r>
              <a:rPr lang="en-US" dirty="0">
                <a:solidFill>
                  <a:schemeClr val="bg1">
                    <a:lumMod val="95000"/>
                  </a:schemeClr>
                </a:solidFill>
              </a:rPr>
              <a:t>Increases current flowing to the top of the antenna</a:t>
            </a:r>
          </a:p>
          <a:p>
            <a:r>
              <a:rPr lang="en-US" dirty="0">
                <a:solidFill>
                  <a:schemeClr val="bg1">
                    <a:lumMod val="95000"/>
                  </a:schemeClr>
                </a:solidFill>
              </a:rPr>
              <a:t>Reduces size of loading coil, if needed</a:t>
            </a:r>
          </a:p>
        </p:txBody>
      </p:sp>
      <p:pic>
        <p:nvPicPr>
          <p:cNvPr id="8" name="Picture 7" descr="groundlarge.jpg"/>
          <p:cNvPicPr>
            <a:picLocks noChangeAspect="1"/>
          </p:cNvPicPr>
          <p:nvPr/>
        </p:nvPicPr>
        <p:blipFill>
          <a:blip r:embed="rId3" cstate="print"/>
          <a:stretch>
            <a:fillRect/>
          </a:stretch>
        </p:blipFill>
        <p:spPr>
          <a:xfrm>
            <a:off x="4191000" y="1828800"/>
            <a:ext cx="4654670" cy="3810000"/>
          </a:xfrm>
          <a:prstGeom prst="rect">
            <a:avLst/>
          </a:prstGeom>
          <a:ln w="38100">
            <a:solidFill>
              <a:schemeClr val="tx1"/>
            </a:solidFill>
          </a:ln>
        </p:spPr>
      </p:pic>
      <p:cxnSp>
        <p:nvCxnSpPr>
          <p:cNvPr id="10" name="Straight Connector 9"/>
          <p:cNvCxnSpPr/>
          <p:nvPr/>
        </p:nvCxnSpPr>
        <p:spPr>
          <a:xfrm flipV="1">
            <a:off x="5181600" y="2743200"/>
            <a:ext cx="3124200" cy="76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1" name="Picture 4"/>
          <p:cNvPicPr>
            <a:picLocks noChangeAspect="1" noChangeArrowheads="1"/>
          </p:cNvPicPr>
          <p:nvPr/>
        </p:nvPicPr>
        <p:blipFill>
          <a:blip r:embed="rId4" cstate="print"/>
          <a:srcRect l="3750" t="21918" r="15625" b="4110"/>
          <a:stretch>
            <a:fillRect/>
          </a:stretch>
        </p:blipFill>
        <p:spPr bwMode="auto">
          <a:xfrm>
            <a:off x="6629400" y="4724400"/>
            <a:ext cx="2362200" cy="1483242"/>
          </a:xfrm>
          <a:prstGeom prst="rect">
            <a:avLst/>
          </a:prstGeom>
          <a:noFill/>
          <a:ln w="9525">
            <a:noFill/>
            <a:miter lim="800000"/>
            <a:headEnd/>
            <a:tailEnd/>
          </a:ln>
        </p:spPr>
      </p:pic>
      <p:cxnSp>
        <p:nvCxnSpPr>
          <p:cNvPr id="18" name="Straight Arrow Connector 17"/>
          <p:cNvCxnSpPr/>
          <p:nvPr/>
        </p:nvCxnSpPr>
        <p:spPr>
          <a:xfrm>
            <a:off x="6781800" y="4876800"/>
            <a:ext cx="2057400" cy="0"/>
          </a:xfrm>
          <a:prstGeom prst="straightConnector1">
            <a:avLst/>
          </a:prstGeom>
          <a:ln w="28575">
            <a:solidFill>
              <a:srgbClr val="FF0000"/>
            </a:solidFill>
            <a:prstDash val="sys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BBFE9F-E9A4-4EAE-AB09-51A3F9A1DC4D}"/>
              </a:ext>
            </a:extLst>
          </p:cNvPr>
          <p:cNvPicPr>
            <a:picLocks noChangeAspect="1"/>
          </p:cNvPicPr>
          <p:nvPr/>
        </p:nvPicPr>
        <p:blipFill>
          <a:blip r:embed="rId3"/>
          <a:stretch>
            <a:fillRect/>
          </a:stretch>
        </p:blipFill>
        <p:spPr>
          <a:xfrm>
            <a:off x="4187147" y="1604447"/>
            <a:ext cx="4476190" cy="2228571"/>
          </a:xfrm>
          <a:prstGeom prst="rect">
            <a:avLst/>
          </a:prstGeom>
        </p:spPr>
      </p:pic>
      <p:sp>
        <p:nvSpPr>
          <p:cNvPr id="2" name="Title 1"/>
          <p:cNvSpPr>
            <a:spLocks noGrp="1"/>
          </p:cNvSpPr>
          <p:nvPr>
            <p:ph type="title"/>
          </p:nvPr>
        </p:nvSpPr>
        <p:spPr/>
        <p:txBody>
          <a:bodyPr/>
          <a:lstStyle/>
          <a:p>
            <a:r>
              <a:rPr lang="en-US" dirty="0">
                <a:solidFill>
                  <a:schemeClr val="bg1">
                    <a:lumMod val="95000"/>
                  </a:schemeClr>
                </a:solidFill>
              </a:rPr>
              <a:t>Why radials?</a:t>
            </a:r>
          </a:p>
        </p:txBody>
      </p:sp>
      <p:sp>
        <p:nvSpPr>
          <p:cNvPr id="3" name="Content Placeholder 2"/>
          <p:cNvSpPr>
            <a:spLocks noGrp="1"/>
          </p:cNvSpPr>
          <p:nvPr>
            <p:ph sz="half" idx="1"/>
          </p:nvPr>
        </p:nvSpPr>
        <p:spPr>
          <a:xfrm>
            <a:off x="152400" y="1570037"/>
            <a:ext cx="4038600" cy="4525963"/>
          </a:xfrm>
        </p:spPr>
        <p:txBody>
          <a:bodyPr>
            <a:normAutofit/>
          </a:bodyPr>
          <a:lstStyle/>
          <a:p>
            <a:r>
              <a:rPr lang="en-US" dirty="0">
                <a:solidFill>
                  <a:schemeClr val="bg1">
                    <a:lumMod val="95000"/>
                  </a:schemeClr>
                </a:solidFill>
              </a:rPr>
              <a:t>Reduce resistance by improving connection to the ground</a:t>
            </a:r>
          </a:p>
          <a:p>
            <a:r>
              <a:rPr lang="en-US" dirty="0">
                <a:solidFill>
                  <a:schemeClr val="bg1">
                    <a:lumMod val="95000"/>
                  </a:schemeClr>
                </a:solidFill>
              </a:rPr>
              <a:t>Provide RF current return path</a:t>
            </a:r>
          </a:p>
        </p:txBody>
      </p:sp>
      <p:pic>
        <p:nvPicPr>
          <p:cNvPr id="5" name="Picture 4">
            <a:extLst>
              <a:ext uri="{FF2B5EF4-FFF2-40B4-BE49-F238E27FC236}">
                <a16:creationId xmlns:a16="http://schemas.microsoft.com/office/drawing/2014/main" id="{E5C26F0D-A302-4FBD-99E8-4FF50797EF8C}"/>
              </a:ext>
            </a:extLst>
          </p:cNvPr>
          <p:cNvPicPr>
            <a:picLocks noChangeAspect="1"/>
          </p:cNvPicPr>
          <p:nvPr/>
        </p:nvPicPr>
        <p:blipFill rotWithShape="1">
          <a:blip r:embed="rId4"/>
          <a:srcRect l="1221" r="2076"/>
          <a:stretch/>
        </p:blipFill>
        <p:spPr>
          <a:xfrm>
            <a:off x="4020992" y="1604447"/>
            <a:ext cx="4642345" cy="2228571"/>
          </a:xfrm>
          <a:prstGeom prst="rect">
            <a:avLst/>
          </a:prstGeom>
        </p:spPr>
      </p:pic>
      <p:pic>
        <p:nvPicPr>
          <p:cNvPr id="14" name="Picture 13">
            <a:extLst>
              <a:ext uri="{FF2B5EF4-FFF2-40B4-BE49-F238E27FC236}">
                <a16:creationId xmlns:a16="http://schemas.microsoft.com/office/drawing/2014/main" id="{CB974192-2A49-4D0B-8317-C2EE987E34B0}"/>
              </a:ext>
            </a:extLst>
          </p:cNvPr>
          <p:cNvPicPr>
            <a:picLocks noChangeAspect="1"/>
          </p:cNvPicPr>
          <p:nvPr/>
        </p:nvPicPr>
        <p:blipFill>
          <a:blip r:embed="rId3"/>
          <a:stretch>
            <a:fillRect/>
          </a:stretch>
        </p:blipFill>
        <p:spPr>
          <a:xfrm rot="16200000">
            <a:off x="3999200" y="2314714"/>
            <a:ext cx="4476190" cy="2228571"/>
          </a:xfrm>
          <a:prstGeom prst="rect">
            <a:avLst/>
          </a:prstGeom>
        </p:spPr>
      </p:pic>
      <p:pic>
        <p:nvPicPr>
          <p:cNvPr id="46" name="Picture 2">
            <a:extLst>
              <a:ext uri="{FF2B5EF4-FFF2-40B4-BE49-F238E27FC236}">
                <a16:creationId xmlns:a16="http://schemas.microsoft.com/office/drawing/2014/main" id="{B76E3218-BB80-46C4-BF1A-D8FE3E90AF89}"/>
              </a:ext>
            </a:extLst>
          </p:cNvPr>
          <p:cNvPicPr>
            <a:picLocks noChangeAspect="1" noChangeArrowheads="1"/>
          </p:cNvPicPr>
          <p:nvPr/>
        </p:nvPicPr>
        <p:blipFill>
          <a:blip r:embed="rId5" cstate="print"/>
          <a:srcRect t="69850" r="62752"/>
          <a:stretch>
            <a:fillRect/>
          </a:stretch>
        </p:blipFill>
        <p:spPr bwMode="auto">
          <a:xfrm>
            <a:off x="4658052" y="3510695"/>
            <a:ext cx="3534380" cy="2146081"/>
          </a:xfrm>
          <a:prstGeom prst="rect">
            <a:avLst/>
          </a:prstGeom>
          <a:noFill/>
          <a:ln w="9525">
            <a:noFill/>
            <a:miter lim="800000"/>
            <a:headEnd/>
            <a:tailEnd/>
          </a:ln>
        </p:spPr>
      </p:pic>
      <p:sp>
        <p:nvSpPr>
          <p:cNvPr id="6" name="Freeform: Shape 5">
            <a:extLst>
              <a:ext uri="{FF2B5EF4-FFF2-40B4-BE49-F238E27FC236}">
                <a16:creationId xmlns:a16="http://schemas.microsoft.com/office/drawing/2014/main" id="{F1D45CEF-5539-4480-9B5B-376EEE2ECD8B}"/>
              </a:ext>
            </a:extLst>
          </p:cNvPr>
          <p:cNvSpPr/>
          <p:nvPr/>
        </p:nvSpPr>
        <p:spPr>
          <a:xfrm rot="5011116">
            <a:off x="5703784" y="3328688"/>
            <a:ext cx="1011473" cy="1187252"/>
          </a:xfrm>
          <a:custGeom>
            <a:avLst/>
            <a:gdLst>
              <a:gd name="connsiteX0" fmla="*/ 28062 w 1011473"/>
              <a:gd name="connsiteY0" fmla="*/ 0 h 1187252"/>
              <a:gd name="connsiteX1" fmla="*/ 62567 w 1011473"/>
              <a:gd name="connsiteY1" fmla="*/ 776378 h 1187252"/>
              <a:gd name="connsiteX2" fmla="*/ 580152 w 1011473"/>
              <a:gd name="connsiteY2" fmla="*/ 1155940 h 1187252"/>
              <a:gd name="connsiteX3" fmla="*/ 1011473 w 1011473"/>
              <a:gd name="connsiteY3" fmla="*/ 1138687 h 1187252"/>
            </a:gdLst>
            <a:ahLst/>
            <a:cxnLst>
              <a:cxn ang="0">
                <a:pos x="connsiteX0" y="connsiteY0"/>
              </a:cxn>
              <a:cxn ang="0">
                <a:pos x="connsiteX1" y="connsiteY1"/>
              </a:cxn>
              <a:cxn ang="0">
                <a:pos x="connsiteX2" y="connsiteY2"/>
              </a:cxn>
              <a:cxn ang="0">
                <a:pos x="connsiteX3" y="connsiteY3"/>
              </a:cxn>
            </a:cxnLst>
            <a:rect l="l" t="t" r="r" b="b"/>
            <a:pathLst>
              <a:path w="1011473" h="1187252">
                <a:moveTo>
                  <a:pt x="28062" y="0"/>
                </a:moveTo>
                <a:cubicBezTo>
                  <a:pt x="-693" y="291860"/>
                  <a:pt x="-29448" y="583721"/>
                  <a:pt x="62567" y="776378"/>
                </a:cubicBezTo>
                <a:cubicBezTo>
                  <a:pt x="154582" y="969035"/>
                  <a:pt x="422001" y="1095555"/>
                  <a:pt x="580152" y="1155940"/>
                </a:cubicBezTo>
                <a:cubicBezTo>
                  <a:pt x="738303" y="1216325"/>
                  <a:pt x="874888" y="1177506"/>
                  <a:pt x="1011473" y="1138687"/>
                </a:cubicBezTo>
              </a:path>
            </a:pathLst>
          </a:custGeom>
          <a:noFill/>
          <a:ln w="76200">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9638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schemeClr>
                </a:solidFill>
              </a:rPr>
              <a:t>How many radials?</a:t>
            </a:r>
          </a:p>
        </p:txBody>
      </p:sp>
      <p:pic>
        <p:nvPicPr>
          <p:cNvPr id="6" name="Picture 5" descr="groundlarge.jpg"/>
          <p:cNvPicPr>
            <a:picLocks noChangeAspect="1"/>
          </p:cNvPicPr>
          <p:nvPr/>
        </p:nvPicPr>
        <p:blipFill>
          <a:blip r:embed="rId3" cstate="print"/>
          <a:stretch>
            <a:fillRect/>
          </a:stretch>
        </p:blipFill>
        <p:spPr>
          <a:xfrm>
            <a:off x="2362200" y="1828800"/>
            <a:ext cx="4654670" cy="3810000"/>
          </a:xfrm>
          <a:prstGeom prst="rect">
            <a:avLst/>
          </a:prstGeom>
          <a:ln w="38100">
            <a:solidFill>
              <a:schemeClr val="tx1"/>
            </a:solidFill>
          </a:ln>
        </p:spPr>
      </p:pic>
      <p:cxnSp>
        <p:nvCxnSpPr>
          <p:cNvPr id="8" name="Straight Connector 7"/>
          <p:cNvCxnSpPr/>
          <p:nvPr/>
        </p:nvCxnSpPr>
        <p:spPr>
          <a:xfrm flipV="1">
            <a:off x="4495800" y="2590800"/>
            <a:ext cx="152400" cy="304800"/>
          </a:xfrm>
          <a:prstGeom prst="line">
            <a:avLst/>
          </a:pr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648200" y="2514600"/>
            <a:ext cx="1676400" cy="76200"/>
          </a:xfrm>
          <a:prstGeom prst="line">
            <a:avLst/>
          </a:pr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324600" y="2514600"/>
            <a:ext cx="0" cy="1371600"/>
          </a:xfrm>
          <a:prstGeom prst="line">
            <a:avLst/>
          </a:pr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5671457" y="3886200"/>
            <a:ext cx="660400" cy="783771"/>
          </a:xfrm>
          <a:custGeom>
            <a:avLst/>
            <a:gdLst>
              <a:gd name="connsiteX0" fmla="*/ 653143 w 660400"/>
              <a:gd name="connsiteY0" fmla="*/ 0 h 783771"/>
              <a:gd name="connsiteX1" fmla="*/ 653143 w 660400"/>
              <a:gd name="connsiteY1" fmla="*/ 152400 h 783771"/>
              <a:gd name="connsiteX2" fmla="*/ 642257 w 660400"/>
              <a:gd name="connsiteY2" fmla="*/ 315686 h 783771"/>
              <a:gd name="connsiteX3" fmla="*/ 544286 w 660400"/>
              <a:gd name="connsiteY3" fmla="*/ 468086 h 783771"/>
              <a:gd name="connsiteX4" fmla="*/ 413657 w 660400"/>
              <a:gd name="connsiteY4" fmla="*/ 620486 h 783771"/>
              <a:gd name="connsiteX5" fmla="*/ 228600 w 660400"/>
              <a:gd name="connsiteY5" fmla="*/ 740229 h 783771"/>
              <a:gd name="connsiteX6" fmla="*/ 0 w 660400"/>
              <a:gd name="connsiteY6" fmla="*/ 783771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400" h="783771">
                <a:moveTo>
                  <a:pt x="653143" y="0"/>
                </a:moveTo>
                <a:cubicBezTo>
                  <a:pt x="653143" y="48986"/>
                  <a:pt x="654957" y="99786"/>
                  <a:pt x="653143" y="152400"/>
                </a:cubicBezTo>
                <a:cubicBezTo>
                  <a:pt x="651329" y="205014"/>
                  <a:pt x="660400" y="263072"/>
                  <a:pt x="642257" y="315686"/>
                </a:cubicBezTo>
                <a:cubicBezTo>
                  <a:pt x="624114" y="368300"/>
                  <a:pt x="582386" y="417286"/>
                  <a:pt x="544286" y="468086"/>
                </a:cubicBezTo>
                <a:cubicBezTo>
                  <a:pt x="506186" y="518886"/>
                  <a:pt x="466271" y="575129"/>
                  <a:pt x="413657" y="620486"/>
                </a:cubicBezTo>
                <a:cubicBezTo>
                  <a:pt x="361043" y="665843"/>
                  <a:pt x="297543" y="713015"/>
                  <a:pt x="228600" y="740229"/>
                </a:cubicBezTo>
                <a:cubicBezTo>
                  <a:pt x="159657" y="767443"/>
                  <a:pt x="79828" y="775607"/>
                  <a:pt x="0" y="783771"/>
                </a:cubicBezTo>
              </a:path>
            </a:pathLst>
          </a:cu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7" name="Straight Connector 16"/>
          <p:cNvCxnSpPr/>
          <p:nvPr/>
        </p:nvCxnSpPr>
        <p:spPr>
          <a:xfrm flipH="1" flipV="1">
            <a:off x="4343400" y="2590800"/>
            <a:ext cx="152400" cy="3048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2743200" y="2590800"/>
            <a:ext cx="1600200" cy="762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743200" y="2667000"/>
            <a:ext cx="76200" cy="22098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819400" y="4800600"/>
            <a:ext cx="685800" cy="762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3429000" y="3810000"/>
            <a:ext cx="76200" cy="9906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581400" y="2895600"/>
            <a:ext cx="91440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81400" y="3124200"/>
            <a:ext cx="0" cy="6858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505200" y="3810000"/>
            <a:ext cx="0"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581400" y="3810000"/>
            <a:ext cx="0" cy="10668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819400" y="4876800"/>
            <a:ext cx="762000" cy="762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495800" y="2895600"/>
            <a:ext cx="304800" cy="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800600" y="2895600"/>
            <a:ext cx="0" cy="38100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800600" y="3276600"/>
            <a:ext cx="457200" cy="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257800" y="3276600"/>
            <a:ext cx="0" cy="68580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876800" y="3962400"/>
            <a:ext cx="381000" cy="7620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flipV="1">
            <a:off x="4724400" y="3962400"/>
            <a:ext cx="76200" cy="7620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733800" y="3962400"/>
            <a:ext cx="990600" cy="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par>
                                <p:cTn id="32" presetID="10"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childTnLst>
                                </p:cTn>
                              </p:par>
                              <p:par>
                                <p:cTn id="38" presetID="10"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childTnLst>
                                </p:cTn>
                              </p:par>
                              <p:par>
                                <p:cTn id="41" presetID="10"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childTnLst>
                                </p:cTn>
                              </p:par>
                              <p:par>
                                <p:cTn id="47" presetID="10"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childTnLst>
                                </p:cTn>
                              </p:par>
                              <p:par>
                                <p:cTn id="50" presetID="10" presetClass="entr" presetSubtype="0"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childTnLst>
                                </p:cTn>
                              </p:par>
                              <p:par>
                                <p:cTn id="56" presetID="10" presetClass="entr" presetSubtype="0"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childTnLst>
                                </p:cTn>
                              </p:par>
                              <p:par>
                                <p:cTn id="59" presetID="10"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childTnLst>
                                </p:cTn>
                              </p:par>
                              <p:par>
                                <p:cTn id="62" presetID="10" presetClass="entr" presetSubtype="0"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childTnLst>
                                </p:cTn>
                              </p:par>
                              <p:par>
                                <p:cTn id="65" presetID="10"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914400" y="685800"/>
            <a:ext cx="4572000" cy="6096000"/>
          </a:xfrm>
          <a:prstGeom prst="rect">
            <a:avLst/>
          </a:prstGeom>
          <a:noFill/>
          <a:ln w="9525">
            <a:noFill/>
            <a:miter lim="800000"/>
            <a:headEnd/>
            <a:tailEnd/>
          </a:ln>
        </p:spPr>
      </p:pic>
      <p:pic>
        <p:nvPicPr>
          <p:cNvPr id="3074" name="Picture 2"/>
          <p:cNvPicPr>
            <a:picLocks noChangeAspect="1" noChangeArrowheads="1"/>
          </p:cNvPicPr>
          <p:nvPr/>
        </p:nvPicPr>
        <p:blipFill rotWithShape="1">
          <a:blip r:embed="rId3" cstate="print"/>
          <a:srcRect l="10838" t="19189" r="17241" b="25392"/>
          <a:stretch/>
        </p:blipFill>
        <p:spPr bwMode="auto">
          <a:xfrm>
            <a:off x="4953000" y="304800"/>
            <a:ext cx="3886200" cy="3992671"/>
          </a:xfrm>
          <a:prstGeom prst="rect">
            <a:avLst/>
          </a:prstGeom>
          <a:noFill/>
          <a:ln w="9525">
            <a:noFill/>
            <a:miter lim="800000"/>
            <a:headEnd/>
            <a:tailEnd/>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6842" y="2971800"/>
            <a:ext cx="6460358" cy="646331"/>
          </a:xfrm>
          <a:prstGeom prst="rect">
            <a:avLst/>
          </a:prstGeom>
          <a:noFill/>
        </p:spPr>
        <p:txBody>
          <a:bodyPr wrap="none" rtlCol="0">
            <a:spAutoFit/>
          </a:bodyPr>
          <a:lstStyle/>
          <a:p>
            <a:r>
              <a:rPr lang="en-US" sz="3600" dirty="0">
                <a:solidFill>
                  <a:schemeClr val="bg1"/>
                </a:solidFill>
              </a:rPr>
              <a:t>“Every antenna is a compromise.”</a:t>
            </a:r>
          </a:p>
        </p:txBody>
      </p:sp>
      <p:sp>
        <p:nvSpPr>
          <p:cNvPr id="3" name="TextBox 2"/>
          <p:cNvSpPr txBox="1"/>
          <p:nvPr/>
        </p:nvSpPr>
        <p:spPr>
          <a:xfrm>
            <a:off x="7010400" y="3581400"/>
            <a:ext cx="1161985" cy="338554"/>
          </a:xfrm>
          <a:prstGeom prst="rect">
            <a:avLst/>
          </a:prstGeom>
          <a:noFill/>
        </p:spPr>
        <p:txBody>
          <a:bodyPr wrap="none" rtlCol="0">
            <a:spAutoFit/>
          </a:bodyPr>
          <a:lstStyle/>
          <a:p>
            <a:r>
              <a:rPr lang="en-US" sz="1600" i="1" dirty="0">
                <a:solidFill>
                  <a:schemeClr val="bg1"/>
                </a:solidFill>
              </a:rPr>
              <a:t>Anonymous</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
            <a:ext cx="8229600" cy="1143000"/>
          </a:xfrm>
        </p:spPr>
        <p:txBody>
          <a:bodyPr>
            <a:normAutofit/>
          </a:bodyPr>
          <a:lstStyle/>
          <a:p>
            <a:r>
              <a:rPr lang="en-US" dirty="0">
                <a:solidFill>
                  <a:schemeClr val="bg1">
                    <a:lumMod val="95000"/>
                  </a:schemeClr>
                </a:solidFill>
              </a:rPr>
              <a:t>How do we measure success?</a:t>
            </a:r>
          </a:p>
        </p:txBody>
      </p:sp>
      <p:sp>
        <p:nvSpPr>
          <p:cNvPr id="4" name="Content Placeholder 3"/>
          <p:cNvSpPr>
            <a:spLocks noGrp="1"/>
          </p:cNvSpPr>
          <p:nvPr>
            <p:ph idx="1"/>
          </p:nvPr>
        </p:nvSpPr>
        <p:spPr>
          <a:xfrm>
            <a:off x="381000" y="1219200"/>
            <a:ext cx="5257800" cy="5486400"/>
          </a:xfrm>
        </p:spPr>
        <p:txBody>
          <a:bodyPr>
            <a:normAutofit/>
          </a:bodyPr>
          <a:lstStyle/>
          <a:p>
            <a:r>
              <a:rPr lang="en-US" sz="2400" dirty="0">
                <a:solidFill>
                  <a:srgbClr val="FF0000"/>
                </a:solidFill>
              </a:rPr>
              <a:t>SWR</a:t>
            </a:r>
            <a:r>
              <a:rPr lang="en-US" sz="2400" dirty="0">
                <a:solidFill>
                  <a:schemeClr val="bg1"/>
                </a:solidFill>
              </a:rPr>
              <a:t>  is the ratio of the antenna impedance (Z) to the transmission line characteristic impedance (50 </a:t>
            </a:r>
            <a:r>
              <a:rPr lang="el-GR" sz="2400" dirty="0">
                <a:solidFill>
                  <a:schemeClr val="bg1"/>
                </a:solidFill>
              </a:rPr>
              <a:t>Ω</a:t>
            </a:r>
            <a:r>
              <a:rPr lang="en-US" sz="2400" dirty="0">
                <a:solidFill>
                  <a:schemeClr val="bg1"/>
                </a:solidFill>
              </a:rPr>
              <a:t>)</a:t>
            </a:r>
          </a:p>
          <a:p>
            <a:r>
              <a:rPr lang="en-US" sz="2400" dirty="0">
                <a:solidFill>
                  <a:srgbClr val="FF0000"/>
                </a:solidFill>
              </a:rPr>
              <a:t>X</a:t>
            </a:r>
            <a:r>
              <a:rPr lang="en-US" sz="2400" dirty="0">
                <a:solidFill>
                  <a:schemeClr val="bg1"/>
                </a:solidFill>
              </a:rPr>
              <a:t> is reactance, the opposition to alternating current due to combination of capacitance and inductance</a:t>
            </a:r>
          </a:p>
          <a:p>
            <a:r>
              <a:rPr lang="en-US" sz="2400" dirty="0">
                <a:solidFill>
                  <a:srgbClr val="FF0000"/>
                </a:solidFill>
              </a:rPr>
              <a:t>R</a:t>
            </a:r>
            <a:r>
              <a:rPr lang="en-US" sz="2400" dirty="0">
                <a:solidFill>
                  <a:schemeClr val="bg1"/>
                </a:solidFill>
              </a:rPr>
              <a:t> is radiation resistance - loss from the system (antenna, conductors, </a:t>
            </a:r>
            <a:r>
              <a:rPr lang="en-US" sz="2400" b="1" dirty="0">
                <a:solidFill>
                  <a:schemeClr val="bg1"/>
                </a:solidFill>
              </a:rPr>
              <a:t>radial system</a:t>
            </a:r>
            <a:r>
              <a:rPr lang="en-US" sz="2400" dirty="0">
                <a:solidFill>
                  <a:schemeClr val="bg1"/>
                </a:solidFill>
              </a:rPr>
              <a:t>)</a:t>
            </a:r>
          </a:p>
        </p:txBody>
      </p:sp>
      <p:pic>
        <p:nvPicPr>
          <p:cNvPr id="1027" name="Picture 3"/>
          <p:cNvPicPr>
            <a:picLocks noChangeAspect="1" noChangeArrowheads="1"/>
          </p:cNvPicPr>
          <p:nvPr/>
        </p:nvPicPr>
        <p:blipFill>
          <a:blip r:embed="rId3" cstate="print"/>
          <a:srcRect t="31333" b="31333"/>
          <a:stretch>
            <a:fillRect/>
          </a:stretch>
        </p:blipFill>
        <p:spPr bwMode="auto">
          <a:xfrm>
            <a:off x="5877883" y="2743200"/>
            <a:ext cx="952500" cy="3810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t="42708" b="31250"/>
          <a:stretch>
            <a:fillRect/>
          </a:stretch>
        </p:blipFill>
        <p:spPr bwMode="auto">
          <a:xfrm>
            <a:off x="6885671" y="2733387"/>
            <a:ext cx="1219200" cy="381000"/>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t="40253" b="10262"/>
          <a:stretch>
            <a:fillRect/>
          </a:stretch>
        </p:blipFill>
        <p:spPr bwMode="auto">
          <a:xfrm>
            <a:off x="7239000" y="1371600"/>
            <a:ext cx="1676400" cy="553212"/>
          </a:xfrm>
          <a:prstGeom prst="rect">
            <a:avLst/>
          </a:prstGeom>
          <a:noFill/>
          <a:ln w="9525">
            <a:noFill/>
            <a:miter lim="800000"/>
            <a:headEnd/>
            <a:tailEnd/>
          </a:ln>
        </p:spPr>
      </p:pic>
      <p:sp>
        <p:nvSpPr>
          <p:cNvPr id="29" name="TextBox 28"/>
          <p:cNvSpPr txBox="1"/>
          <p:nvPr/>
        </p:nvSpPr>
        <p:spPr>
          <a:xfrm>
            <a:off x="6858000" y="990600"/>
            <a:ext cx="389850" cy="1015663"/>
          </a:xfrm>
          <a:prstGeom prst="rect">
            <a:avLst/>
          </a:prstGeom>
          <a:noFill/>
        </p:spPr>
        <p:txBody>
          <a:bodyPr wrap="none" rtlCol="0">
            <a:spAutoFit/>
          </a:bodyPr>
          <a:lstStyle/>
          <a:p>
            <a:r>
              <a:rPr lang="en-US" sz="6000" dirty="0">
                <a:solidFill>
                  <a:schemeClr val="bg1"/>
                </a:solidFill>
              </a:rPr>
              <a:t>:</a:t>
            </a:r>
          </a:p>
        </p:txBody>
      </p:sp>
      <p:pic>
        <p:nvPicPr>
          <p:cNvPr id="1031" name="Picture 7"/>
          <p:cNvPicPr>
            <a:picLocks noChangeAspect="1" noChangeArrowheads="1"/>
          </p:cNvPicPr>
          <p:nvPr/>
        </p:nvPicPr>
        <p:blipFill>
          <a:blip r:embed="rId6" cstate="print"/>
          <a:srcRect l="14912" r="14912"/>
          <a:stretch>
            <a:fillRect/>
          </a:stretch>
        </p:blipFill>
        <p:spPr bwMode="auto">
          <a:xfrm>
            <a:off x="7543800" y="1143000"/>
            <a:ext cx="1119266" cy="1066800"/>
          </a:xfrm>
          <a:prstGeom prst="rect">
            <a:avLst/>
          </a:prstGeom>
          <a:noFill/>
          <a:ln w="9525">
            <a:noFill/>
            <a:miter lim="800000"/>
            <a:headEnd/>
            <a:tailEnd/>
          </a:ln>
        </p:spPr>
      </p:pic>
      <p:pic>
        <p:nvPicPr>
          <p:cNvPr id="5" name="Picture 4">
            <a:extLst>
              <a:ext uri="{FF2B5EF4-FFF2-40B4-BE49-F238E27FC236}">
                <a16:creationId xmlns:a16="http://schemas.microsoft.com/office/drawing/2014/main" id="{BDAA452E-35BD-41F1-89EB-BEBCBEE1431D}"/>
              </a:ext>
            </a:extLst>
          </p:cNvPr>
          <p:cNvPicPr>
            <a:picLocks noChangeAspect="1"/>
          </p:cNvPicPr>
          <p:nvPr/>
        </p:nvPicPr>
        <p:blipFill>
          <a:blip r:embed="rId7"/>
          <a:stretch>
            <a:fillRect/>
          </a:stretch>
        </p:blipFill>
        <p:spPr>
          <a:xfrm>
            <a:off x="5243444" y="1066800"/>
            <a:ext cx="1953685" cy="1201603"/>
          </a:xfrm>
          <a:prstGeom prst="rect">
            <a:avLst/>
          </a:prstGeom>
        </p:spPr>
      </p:pic>
      <p:pic>
        <p:nvPicPr>
          <p:cNvPr id="6" name="Picture 5">
            <a:extLst>
              <a:ext uri="{FF2B5EF4-FFF2-40B4-BE49-F238E27FC236}">
                <a16:creationId xmlns:a16="http://schemas.microsoft.com/office/drawing/2014/main" id="{701B4D97-F62A-4795-AF66-B6228C1F1B47}"/>
              </a:ext>
            </a:extLst>
          </p:cNvPr>
          <p:cNvPicPr>
            <a:picLocks noChangeAspect="1"/>
          </p:cNvPicPr>
          <p:nvPr/>
        </p:nvPicPr>
        <p:blipFill>
          <a:blip r:embed="rId8"/>
          <a:stretch>
            <a:fillRect/>
          </a:stretch>
        </p:blipFill>
        <p:spPr>
          <a:xfrm>
            <a:off x="5804075" y="3531079"/>
            <a:ext cx="2488849" cy="3048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2000"/>
                                        <p:tgtEl>
                                          <p:spTgt spid="1030"/>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2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1"/>
                                        </p:tgtEl>
                                        <p:attrNameLst>
                                          <p:attrName>style.visibility</p:attrName>
                                        </p:attrNameLst>
                                      </p:cBhvr>
                                      <p:to>
                                        <p:strVal val="visible"/>
                                      </p:to>
                                    </p:set>
                                    <p:animEffect transition="in" filter="fade">
                                      <p:cBhvr>
                                        <p:cTn id="23" dur="1000"/>
                                        <p:tgtEl>
                                          <p:spTgt spid="103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500"/>
                                        <p:tgtEl>
                                          <p:spTgt spid="4">
                                            <p:txEl>
                                              <p:pRg st="1" end="1"/>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fade">
                                      <p:cBhvr>
                                        <p:cTn id="31" dur="1000"/>
                                        <p:tgtEl>
                                          <p:spTgt spid="1027"/>
                                        </p:tgtEl>
                                      </p:cBhvr>
                                    </p:animEffect>
                                  </p:childTnLst>
                                </p:cTn>
                              </p:par>
                              <p:par>
                                <p:cTn id="32" presetID="10" presetClass="entr" presetSubtype="0" fill="hold" nodeType="withEffect">
                                  <p:stCondLst>
                                    <p:cond delay="0"/>
                                  </p:stCondLst>
                                  <p:childTnLst>
                                    <p:set>
                                      <p:cBhvr>
                                        <p:cTn id="33" dur="1" fill="hold">
                                          <p:stCondLst>
                                            <p:cond delay="0"/>
                                          </p:stCondLst>
                                        </p:cTn>
                                        <p:tgtEl>
                                          <p:spTgt spid="1028"/>
                                        </p:tgtEl>
                                        <p:attrNameLst>
                                          <p:attrName>style.visibility</p:attrName>
                                        </p:attrNameLst>
                                      </p:cBhvr>
                                      <p:to>
                                        <p:strVal val="visible"/>
                                      </p:to>
                                    </p:set>
                                    <p:animEffect transition="in" filter="fade">
                                      <p:cBhvr>
                                        <p:cTn id="34" dur="1000"/>
                                        <p:tgtEl>
                                          <p:spTgt spid="102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
                                            <p:txEl>
                                              <p:pRg st="2" end="2"/>
                                            </p:txEl>
                                          </p:spTgt>
                                        </p:tgtEl>
                                        <p:attrNameLst>
                                          <p:attrName>style.visibility</p:attrName>
                                        </p:attrNameLst>
                                      </p:cBhvr>
                                      <p:to>
                                        <p:strVal val="visible"/>
                                      </p:to>
                                    </p:set>
                                    <p:animEffect transition="in" filter="fade">
                                      <p:cBhvr>
                                        <p:cTn id="39" dur="500"/>
                                        <p:tgtEl>
                                          <p:spTgt spid="4">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871663" y="1584960"/>
            <a:ext cx="5400675" cy="2771775"/>
          </a:xfrm>
          <a:prstGeom prst="rect">
            <a:avLst/>
          </a:prstGeom>
          <a:noFill/>
          <a:ln w="9525">
            <a:noFill/>
            <a:miter lim="800000"/>
            <a:headEnd/>
            <a:tailEnd/>
          </a:ln>
        </p:spPr>
      </p:pic>
      <p:sp>
        <p:nvSpPr>
          <p:cNvPr id="3" name="Title 2"/>
          <p:cNvSpPr>
            <a:spLocks noGrp="1"/>
          </p:cNvSpPr>
          <p:nvPr>
            <p:ph type="title"/>
          </p:nvPr>
        </p:nvSpPr>
        <p:spPr>
          <a:xfrm>
            <a:off x="457200" y="228600"/>
            <a:ext cx="8229600" cy="1143000"/>
          </a:xfrm>
        </p:spPr>
        <p:txBody>
          <a:bodyPr/>
          <a:lstStyle/>
          <a:p>
            <a:r>
              <a:rPr lang="en-US" dirty="0">
                <a:solidFill>
                  <a:schemeClr val="bg1"/>
                </a:solidFill>
              </a:rPr>
              <a:t>4 radials, Balun, Tuner</a:t>
            </a:r>
          </a:p>
        </p:txBody>
      </p:sp>
      <p:sp>
        <p:nvSpPr>
          <p:cNvPr id="8" name="TextBox 7"/>
          <p:cNvSpPr txBox="1"/>
          <p:nvPr/>
        </p:nvSpPr>
        <p:spPr>
          <a:xfrm>
            <a:off x="2977373" y="4509135"/>
            <a:ext cx="3118627" cy="646331"/>
          </a:xfrm>
          <a:prstGeom prst="rect">
            <a:avLst/>
          </a:prstGeom>
          <a:noFill/>
        </p:spPr>
        <p:txBody>
          <a:bodyPr wrap="square" rtlCol="0">
            <a:spAutoFit/>
          </a:bodyPr>
          <a:lstStyle/>
          <a:p>
            <a:pPr algn="ctr"/>
            <a:r>
              <a:rPr lang="en-US" i="1" dirty="0">
                <a:solidFill>
                  <a:schemeClr val="bg1"/>
                </a:solidFill>
              </a:rPr>
              <a:t>With MFJ Versa Tuner, measured in shack</a:t>
            </a:r>
          </a:p>
        </p:txBody>
      </p:sp>
      <p:pic>
        <p:nvPicPr>
          <p:cNvPr id="5" name="Picture 2"/>
          <p:cNvPicPr>
            <a:picLocks noChangeAspect="1" noChangeArrowheads="1"/>
          </p:cNvPicPr>
          <p:nvPr/>
        </p:nvPicPr>
        <p:blipFill>
          <a:blip r:embed="rId3" cstate="print"/>
          <a:srcRect b="10000"/>
          <a:stretch>
            <a:fillRect/>
          </a:stretch>
        </p:blipFill>
        <p:spPr bwMode="auto">
          <a:xfrm>
            <a:off x="6858000" y="3947160"/>
            <a:ext cx="1981200" cy="2377440"/>
          </a:xfrm>
          <a:prstGeom prst="rect">
            <a:avLst/>
          </a:prstGeom>
          <a:noFill/>
          <a:ln w="9525">
            <a:noFill/>
            <a:miter lim="800000"/>
            <a:headEnd/>
            <a:tailEnd/>
          </a:ln>
        </p:spPr>
      </p:pic>
      <p:cxnSp>
        <p:nvCxnSpPr>
          <p:cNvPr id="7" name="Straight Arrow Connector 6"/>
          <p:cNvCxnSpPr/>
          <p:nvPr/>
        </p:nvCxnSpPr>
        <p:spPr>
          <a:xfrm>
            <a:off x="2667000" y="3886200"/>
            <a:ext cx="838200" cy="0"/>
          </a:xfrm>
          <a:prstGeom prst="straightConnector1">
            <a:avLst/>
          </a:prstGeom>
          <a:ln w="57150">
            <a:solidFill>
              <a:schemeClr val="accent2">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51F94224-D4D7-4748-AAA5-A604A06B39C4}"/>
              </a:ext>
            </a:extLst>
          </p:cNvPr>
          <p:cNvPicPr>
            <a:picLocks noChangeAspect="1"/>
          </p:cNvPicPr>
          <p:nvPr/>
        </p:nvPicPr>
        <p:blipFill>
          <a:blip r:embed="rId4"/>
          <a:stretch>
            <a:fillRect/>
          </a:stretch>
        </p:blipFill>
        <p:spPr>
          <a:xfrm>
            <a:off x="170292" y="4249098"/>
            <a:ext cx="3118622" cy="2265054"/>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457200" y="4191000"/>
            <a:ext cx="2381250" cy="23812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4000" y="1143000"/>
            <a:ext cx="6096000" cy="4572000"/>
          </a:xfrm>
          <a:prstGeom prst="rect">
            <a:avLst/>
          </a:prstGeom>
          <a:noFill/>
          <a:ln w="9525">
            <a:noFill/>
            <a:miter lim="800000"/>
            <a:headEnd/>
            <a:tailEnd/>
          </a:ln>
        </p:spPr>
      </p:pic>
      <p:sp>
        <p:nvSpPr>
          <p:cNvPr id="3" name="TextBox 2"/>
          <p:cNvSpPr txBox="1"/>
          <p:nvPr/>
        </p:nvSpPr>
        <p:spPr>
          <a:xfrm>
            <a:off x="3048000" y="5650468"/>
            <a:ext cx="3118627" cy="369332"/>
          </a:xfrm>
          <a:prstGeom prst="rect">
            <a:avLst/>
          </a:prstGeom>
          <a:noFill/>
        </p:spPr>
        <p:txBody>
          <a:bodyPr wrap="square" rtlCol="0">
            <a:spAutoFit/>
          </a:bodyPr>
          <a:lstStyle/>
          <a:p>
            <a:pPr algn="ctr"/>
            <a:r>
              <a:rPr lang="en-US" i="1" dirty="0">
                <a:solidFill>
                  <a:schemeClr val="bg1"/>
                </a:solidFill>
              </a:rPr>
              <a:t>~ 20 µH</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838200" y="457200"/>
            <a:ext cx="4572000" cy="6096000"/>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r="52803"/>
          <a:stretch>
            <a:fillRect/>
          </a:stretch>
        </p:blipFill>
        <p:spPr bwMode="auto">
          <a:xfrm>
            <a:off x="5943600" y="457200"/>
            <a:ext cx="2717800" cy="4319682"/>
          </a:xfrm>
          <a:prstGeom prst="rect">
            <a:avLst/>
          </a:prstGeom>
          <a:noFill/>
          <a:ln w="9525">
            <a:noFill/>
            <a:miter lim="800000"/>
            <a:headEnd/>
            <a:tailEnd/>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b="8989"/>
          <a:stretch>
            <a:fillRect/>
          </a:stretch>
        </p:blipFill>
        <p:spPr bwMode="auto">
          <a:xfrm>
            <a:off x="1295400" y="2183368"/>
            <a:ext cx="5257800" cy="3086100"/>
          </a:xfrm>
          <a:prstGeom prst="rect">
            <a:avLst/>
          </a:prstGeom>
          <a:noFill/>
          <a:ln w="9525">
            <a:noFill/>
            <a:miter lim="800000"/>
            <a:headEnd/>
            <a:tailEnd/>
          </a:ln>
        </p:spPr>
      </p:pic>
      <p:pic>
        <p:nvPicPr>
          <p:cNvPr id="3" name="Picture 2"/>
          <p:cNvPicPr>
            <a:picLocks noChangeAspect="1" noChangeArrowheads="1"/>
          </p:cNvPicPr>
          <p:nvPr/>
        </p:nvPicPr>
        <p:blipFill>
          <a:blip r:embed="rId3" cstate="print">
            <a:lum bright="-38000" contrast="24000"/>
          </a:blip>
          <a:srcRect/>
          <a:stretch>
            <a:fillRect/>
          </a:stretch>
        </p:blipFill>
        <p:spPr bwMode="auto">
          <a:xfrm>
            <a:off x="6315074" y="1295400"/>
            <a:ext cx="2676526" cy="1373666"/>
          </a:xfrm>
          <a:prstGeom prst="rect">
            <a:avLst/>
          </a:prstGeom>
          <a:noFill/>
          <a:ln w="9525">
            <a:noFill/>
            <a:miter lim="800000"/>
            <a:headEnd/>
            <a:tailEnd/>
          </a:ln>
        </p:spPr>
      </p:pic>
      <p:sp>
        <p:nvSpPr>
          <p:cNvPr id="4" name="TextBox 3"/>
          <p:cNvSpPr txBox="1"/>
          <p:nvPr/>
        </p:nvSpPr>
        <p:spPr>
          <a:xfrm>
            <a:off x="2514600" y="5345668"/>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sp>
        <p:nvSpPr>
          <p:cNvPr id="5" name="TextBox 4"/>
          <p:cNvSpPr txBox="1"/>
          <p:nvPr/>
        </p:nvSpPr>
        <p:spPr>
          <a:xfrm>
            <a:off x="6505420" y="2664023"/>
            <a:ext cx="2333780" cy="276999"/>
          </a:xfrm>
          <a:prstGeom prst="rect">
            <a:avLst/>
          </a:prstGeom>
          <a:noFill/>
        </p:spPr>
        <p:txBody>
          <a:bodyPr wrap="none" rtlCol="0">
            <a:spAutoFit/>
          </a:bodyPr>
          <a:lstStyle/>
          <a:p>
            <a:r>
              <a:rPr lang="en-US" sz="1200" i="1" dirty="0">
                <a:solidFill>
                  <a:schemeClr val="tx1">
                    <a:lumMod val="50000"/>
                    <a:lumOff val="50000"/>
                  </a:schemeClr>
                </a:solidFill>
              </a:rPr>
              <a:t>In the shack, </a:t>
            </a:r>
            <a:r>
              <a:rPr lang="en-US" sz="1200" b="1" i="1" dirty="0">
                <a:solidFill>
                  <a:schemeClr val="tx1">
                    <a:lumMod val="50000"/>
                    <a:lumOff val="50000"/>
                  </a:schemeClr>
                </a:solidFill>
              </a:rPr>
              <a:t>with</a:t>
            </a:r>
            <a:r>
              <a:rPr lang="en-US" sz="1200" i="1" dirty="0">
                <a:solidFill>
                  <a:schemeClr val="tx1">
                    <a:lumMod val="50000"/>
                    <a:lumOff val="50000"/>
                  </a:schemeClr>
                </a:solidFill>
              </a:rPr>
              <a:t> MFJ Versa Tuner</a:t>
            </a:r>
          </a:p>
        </p:txBody>
      </p:sp>
      <p:sp>
        <p:nvSpPr>
          <p:cNvPr id="6" name="Title 2"/>
          <p:cNvSpPr txBox="1">
            <a:spLocks/>
          </p:cNvSpPr>
          <p:nvPr/>
        </p:nvSpPr>
        <p:spPr>
          <a:xfrm>
            <a:off x="457200" y="2286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mj-lt"/>
                <a:ea typeface="+mj-ea"/>
                <a:cs typeface="+mj-cs"/>
              </a:rPr>
              <a:t>4 radials, Loading Coil, No Tuner</a:t>
            </a:r>
          </a:p>
        </p:txBody>
      </p:sp>
      <p:cxnSp>
        <p:nvCxnSpPr>
          <p:cNvPr id="7" name="Straight Arrow Connector 6"/>
          <p:cNvCxnSpPr/>
          <p:nvPr/>
        </p:nvCxnSpPr>
        <p:spPr>
          <a:xfrm>
            <a:off x="2133600" y="4724400"/>
            <a:ext cx="838200" cy="0"/>
          </a:xfrm>
          <a:prstGeom prst="straightConnector1">
            <a:avLst/>
          </a:prstGeom>
          <a:ln w="38100">
            <a:solidFill>
              <a:schemeClr val="accent2">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b="9574"/>
          <a:stretch>
            <a:fillRect/>
          </a:stretch>
        </p:blipFill>
        <p:spPr bwMode="auto">
          <a:xfrm>
            <a:off x="1895475" y="1714500"/>
            <a:ext cx="5353050" cy="3238500"/>
          </a:xfrm>
          <a:prstGeom prst="rect">
            <a:avLst/>
          </a:prstGeom>
          <a:noFill/>
          <a:ln w="9525">
            <a:noFill/>
            <a:miter lim="800000"/>
            <a:headEnd/>
            <a:tailEnd/>
          </a:ln>
        </p:spPr>
      </p:pic>
      <p:sp>
        <p:nvSpPr>
          <p:cNvPr id="3" name="TextBox 2"/>
          <p:cNvSpPr txBox="1"/>
          <p:nvPr/>
        </p:nvSpPr>
        <p:spPr>
          <a:xfrm>
            <a:off x="3048000" y="4953000"/>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cxnSp>
        <p:nvCxnSpPr>
          <p:cNvPr id="5" name="Straight Arrow Connector 4"/>
          <p:cNvCxnSpPr/>
          <p:nvPr/>
        </p:nvCxnSpPr>
        <p:spPr>
          <a:xfrm>
            <a:off x="2895600" y="3048000"/>
            <a:ext cx="0" cy="11430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b="9358"/>
          <a:stretch>
            <a:fillRect/>
          </a:stretch>
        </p:blipFill>
        <p:spPr bwMode="auto">
          <a:xfrm>
            <a:off x="1895475" y="1724025"/>
            <a:ext cx="5353050" cy="3228975"/>
          </a:xfrm>
          <a:prstGeom prst="rect">
            <a:avLst/>
          </a:prstGeom>
          <a:noFill/>
          <a:ln w="9525">
            <a:noFill/>
            <a:miter lim="800000"/>
            <a:headEnd/>
            <a:tailEnd/>
          </a:ln>
        </p:spPr>
      </p:pic>
      <p:sp>
        <p:nvSpPr>
          <p:cNvPr id="3" name="TextBox 2"/>
          <p:cNvSpPr txBox="1"/>
          <p:nvPr/>
        </p:nvSpPr>
        <p:spPr>
          <a:xfrm>
            <a:off x="3048000" y="4953000"/>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cxnSp>
        <p:nvCxnSpPr>
          <p:cNvPr id="4" name="Straight Arrow Connector 3"/>
          <p:cNvCxnSpPr/>
          <p:nvPr/>
        </p:nvCxnSpPr>
        <p:spPr>
          <a:xfrm>
            <a:off x="2667000" y="4343400"/>
            <a:ext cx="685800" cy="0"/>
          </a:xfrm>
          <a:prstGeom prst="straightConnector1">
            <a:avLst/>
          </a:prstGeom>
          <a:ln w="38100">
            <a:solidFill>
              <a:schemeClr val="accent2">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989013" y="741830"/>
            <a:ext cx="7164388" cy="5374340"/>
          </a:xfrm>
          <a:prstGeom prst="rect">
            <a:avLst/>
          </a:prstGeom>
          <a:noFill/>
          <a:ln w="9525">
            <a:noFill/>
            <a:miter lim="800000"/>
            <a:headEnd/>
            <a:tailEnd/>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806328" y="1367928"/>
            <a:ext cx="3575672" cy="4728072"/>
          </a:xfrm>
          <a:prstGeom prst="rect">
            <a:avLst/>
          </a:prstGeom>
          <a:noFill/>
          <a:ln w="9525">
            <a:noFill/>
            <a:miter lim="800000"/>
            <a:headEnd/>
            <a:tailEnd/>
          </a:ln>
        </p:spPr>
      </p:pic>
      <p:sp>
        <p:nvSpPr>
          <p:cNvPr id="3" name="TextBox 2"/>
          <p:cNvSpPr txBox="1"/>
          <p:nvPr/>
        </p:nvSpPr>
        <p:spPr>
          <a:xfrm>
            <a:off x="5638800" y="6172200"/>
            <a:ext cx="1690335" cy="276999"/>
          </a:xfrm>
          <a:prstGeom prst="rect">
            <a:avLst/>
          </a:prstGeom>
          <a:noFill/>
        </p:spPr>
        <p:txBody>
          <a:bodyPr wrap="none" rtlCol="0">
            <a:spAutoFit/>
          </a:bodyPr>
          <a:lstStyle/>
          <a:p>
            <a:r>
              <a:rPr lang="en-US" sz="1200" i="1" dirty="0">
                <a:solidFill>
                  <a:schemeClr val="bg1"/>
                </a:solidFill>
              </a:rPr>
              <a:t>QEX – March/April 2009</a:t>
            </a:r>
          </a:p>
        </p:txBody>
      </p:sp>
      <p:sp>
        <p:nvSpPr>
          <p:cNvPr id="5" name="Rectangle 4"/>
          <p:cNvSpPr/>
          <p:nvPr/>
        </p:nvSpPr>
        <p:spPr>
          <a:xfrm>
            <a:off x="228600" y="1473875"/>
            <a:ext cx="3886200" cy="2031325"/>
          </a:xfrm>
          <a:prstGeom prst="rect">
            <a:avLst/>
          </a:prstGeom>
        </p:spPr>
        <p:txBody>
          <a:bodyPr wrap="square">
            <a:spAutoFit/>
          </a:bodyPr>
          <a:lstStyle/>
          <a:p>
            <a:pPr>
              <a:buFont typeface="Arial" charset="0"/>
              <a:buChar char="•"/>
            </a:pPr>
            <a:r>
              <a:rPr lang="en-US" dirty="0">
                <a:solidFill>
                  <a:schemeClr val="bg1"/>
                </a:solidFill>
              </a:rPr>
              <a:t> “a few elevated radials can work well as a replacement for a large number of ground radials.”</a:t>
            </a:r>
          </a:p>
          <a:p>
            <a:endParaRPr lang="en-US" dirty="0">
              <a:solidFill>
                <a:schemeClr val="bg1"/>
              </a:solidFill>
            </a:endParaRPr>
          </a:p>
          <a:p>
            <a:pPr>
              <a:buFont typeface="Arial" charset="0"/>
              <a:buChar char="•"/>
            </a:pPr>
            <a:r>
              <a:rPr lang="en-US" dirty="0">
                <a:solidFill>
                  <a:schemeClr val="bg1"/>
                </a:solidFill>
              </a:rPr>
              <a:t>  The height of the radials doesn’t matter once elevated: from .5 to 4 feet there is no appreciable difference</a:t>
            </a:r>
          </a:p>
        </p:txBody>
      </p:sp>
      <p:sp>
        <p:nvSpPr>
          <p:cNvPr id="6" name="Title 5"/>
          <p:cNvSpPr>
            <a:spLocks noGrp="1"/>
          </p:cNvSpPr>
          <p:nvPr>
            <p:ph type="title"/>
          </p:nvPr>
        </p:nvSpPr>
        <p:spPr/>
        <p:txBody>
          <a:bodyPr/>
          <a:lstStyle/>
          <a:p>
            <a:r>
              <a:rPr lang="en-US" dirty="0">
                <a:solidFill>
                  <a:schemeClr val="bg1"/>
                </a:solidFill>
              </a:rPr>
              <a:t>Rudy Severns N6LF</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04800" y="2419464"/>
            <a:ext cx="5410200" cy="4058443"/>
            <a:chOff x="508000" y="381000"/>
            <a:chExt cx="8126413" cy="6096000"/>
          </a:xfrm>
        </p:grpSpPr>
        <p:pic>
          <p:nvPicPr>
            <p:cNvPr id="1026" name="Picture 2"/>
            <p:cNvPicPr>
              <a:picLocks noChangeAspect="1" noChangeArrowheads="1"/>
            </p:cNvPicPr>
            <p:nvPr/>
          </p:nvPicPr>
          <p:blipFill>
            <a:blip r:embed="rId2" cstate="print"/>
            <a:srcRect/>
            <a:stretch>
              <a:fillRect/>
            </a:stretch>
          </p:blipFill>
          <p:spPr bwMode="auto">
            <a:xfrm>
              <a:off x="508000" y="381000"/>
              <a:ext cx="8126413" cy="6096000"/>
            </a:xfrm>
            <a:prstGeom prst="rect">
              <a:avLst/>
            </a:prstGeom>
            <a:noFill/>
            <a:ln w="9525">
              <a:noFill/>
              <a:miter lim="800000"/>
              <a:headEnd/>
              <a:tailEnd/>
            </a:ln>
          </p:spPr>
        </p:pic>
        <p:cxnSp>
          <p:nvCxnSpPr>
            <p:cNvPr id="3" name="Straight Connector 2"/>
            <p:cNvCxnSpPr/>
            <p:nvPr/>
          </p:nvCxnSpPr>
          <p:spPr>
            <a:xfrm flipH="1" flipV="1">
              <a:off x="2743200" y="5638800"/>
              <a:ext cx="4648200" cy="2286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flipV="1">
              <a:off x="2743200" y="5562600"/>
              <a:ext cx="4572000" cy="1524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7391400" y="3810000"/>
              <a:ext cx="152400" cy="20574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7315200" y="3810000"/>
              <a:ext cx="76200" cy="19050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3505200" y="2971800"/>
              <a:ext cx="3886200" cy="8382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7543800" y="3810000"/>
              <a:ext cx="1066800" cy="2286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905000" y="2971800"/>
              <a:ext cx="1600200" cy="0"/>
            </a:xfrm>
            <a:prstGeom prst="line">
              <a:avLst/>
            </a:prstGeom>
            <a:ln w="76200"/>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4343400" y="228600"/>
            <a:ext cx="4489330" cy="3505200"/>
            <a:chOff x="1682870" y="1307463"/>
            <a:chExt cx="5556130" cy="4547874"/>
          </a:xfrm>
        </p:grpSpPr>
        <p:pic>
          <p:nvPicPr>
            <p:cNvPr id="14" name="Picture 13" descr="groundlarge.jpg"/>
            <p:cNvPicPr>
              <a:picLocks noChangeAspect="1"/>
            </p:cNvPicPr>
            <p:nvPr/>
          </p:nvPicPr>
          <p:blipFill>
            <a:blip r:embed="rId3" cstate="print"/>
            <a:stretch>
              <a:fillRect/>
            </a:stretch>
          </p:blipFill>
          <p:spPr>
            <a:xfrm>
              <a:off x="1682870" y="1307463"/>
              <a:ext cx="5556130" cy="4547874"/>
            </a:xfrm>
            <a:prstGeom prst="rect">
              <a:avLst/>
            </a:prstGeom>
            <a:ln w="38100">
              <a:solidFill>
                <a:schemeClr val="tx1"/>
              </a:solidFill>
            </a:ln>
          </p:spPr>
        </p:pic>
        <p:cxnSp>
          <p:nvCxnSpPr>
            <p:cNvPr id="16" name="Straight Connector 15"/>
            <p:cNvCxnSpPr/>
            <p:nvPr/>
          </p:nvCxnSpPr>
          <p:spPr>
            <a:xfrm flipH="1">
              <a:off x="2133600" y="2286000"/>
              <a:ext cx="2286000" cy="76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2133600" y="2362200"/>
              <a:ext cx="76200" cy="26670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209800" y="4953000"/>
              <a:ext cx="838200" cy="76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2971800" y="3581400"/>
              <a:ext cx="76200" cy="13716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4419600" y="2209800"/>
              <a:ext cx="2057400" cy="76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486400" y="3581400"/>
              <a:ext cx="1066800" cy="76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6477000" y="2209800"/>
              <a:ext cx="76200" cy="13716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191000" y="2286000"/>
              <a:ext cx="152400" cy="3048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267200" y="2286000"/>
              <a:ext cx="152400" cy="304800"/>
            </a:xfrm>
            <a:prstGeom prst="line">
              <a:avLst/>
            </a:prstGeom>
            <a:ln w="57150"/>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143000" y="762000"/>
            <a:ext cx="6858000" cy="5143500"/>
          </a:xfrm>
          <a:prstGeom prst="rect">
            <a:avLst/>
          </a:prstGeom>
          <a:noFill/>
          <a:ln w="9525">
            <a:noFill/>
            <a:miter lim="800000"/>
            <a:headEnd/>
            <a:tailEnd/>
          </a:ln>
        </p:spPr>
      </p:pic>
      <p:sp>
        <p:nvSpPr>
          <p:cNvPr id="3" name="TextBox 2"/>
          <p:cNvSpPr txBox="1"/>
          <p:nvPr/>
        </p:nvSpPr>
        <p:spPr>
          <a:xfrm>
            <a:off x="3581400" y="5943600"/>
            <a:ext cx="1857303" cy="276999"/>
          </a:xfrm>
          <a:prstGeom prst="rect">
            <a:avLst/>
          </a:prstGeom>
          <a:noFill/>
        </p:spPr>
        <p:txBody>
          <a:bodyPr wrap="none" rtlCol="0">
            <a:spAutoFit/>
          </a:bodyPr>
          <a:lstStyle/>
          <a:p>
            <a:r>
              <a:rPr lang="en-US" sz="1200" i="1" dirty="0">
                <a:solidFill>
                  <a:schemeClr val="bg1">
                    <a:lumMod val="95000"/>
                  </a:schemeClr>
                </a:solidFill>
              </a:rPr>
              <a:t>OH8X  160/80 meter beam</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943100" y="1733550"/>
            <a:ext cx="5257800" cy="3390900"/>
          </a:xfrm>
          <a:prstGeom prst="rect">
            <a:avLst/>
          </a:prstGeom>
          <a:noFill/>
          <a:ln w="9525">
            <a:noFill/>
            <a:miter lim="800000"/>
            <a:headEnd/>
            <a:tailEnd/>
          </a:ln>
        </p:spPr>
      </p:pic>
      <p:sp>
        <p:nvSpPr>
          <p:cNvPr id="4" name="TextBox 3"/>
          <p:cNvSpPr txBox="1"/>
          <p:nvPr/>
        </p:nvSpPr>
        <p:spPr>
          <a:xfrm>
            <a:off x="3074250" y="5102423"/>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1895475" y="1638300"/>
            <a:ext cx="5353050" cy="3581400"/>
          </a:xfrm>
          <a:prstGeom prst="rect">
            <a:avLst/>
          </a:prstGeom>
          <a:noFill/>
          <a:ln w="9525">
            <a:noFill/>
            <a:miter lim="800000"/>
            <a:headEnd/>
            <a:tailEnd/>
          </a:ln>
        </p:spPr>
      </p:pic>
      <p:sp>
        <p:nvSpPr>
          <p:cNvPr id="3" name="TextBox 2"/>
          <p:cNvSpPr txBox="1"/>
          <p:nvPr/>
        </p:nvSpPr>
        <p:spPr>
          <a:xfrm>
            <a:off x="3074250" y="5181600"/>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1895475" y="1647825"/>
            <a:ext cx="5353050" cy="3562350"/>
          </a:xfrm>
          <a:prstGeom prst="rect">
            <a:avLst/>
          </a:prstGeom>
          <a:noFill/>
          <a:ln w="9525">
            <a:noFill/>
            <a:miter lim="800000"/>
            <a:headEnd/>
            <a:tailEnd/>
          </a:ln>
        </p:spPr>
      </p:pic>
      <p:sp>
        <p:nvSpPr>
          <p:cNvPr id="3" name="TextBox 2"/>
          <p:cNvSpPr txBox="1"/>
          <p:nvPr/>
        </p:nvSpPr>
        <p:spPr>
          <a:xfrm>
            <a:off x="3074250" y="5181600"/>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pswap.jpg"/>
          <p:cNvPicPr>
            <a:picLocks noChangeAspect="1"/>
          </p:cNvPicPr>
          <p:nvPr/>
        </p:nvPicPr>
        <p:blipFill>
          <a:blip r:embed="rId2" cstate="print"/>
          <a:srcRect l="12500" t="28000" r="33500" b="17333"/>
          <a:stretch>
            <a:fillRect/>
          </a:stretch>
        </p:blipFill>
        <p:spPr>
          <a:xfrm>
            <a:off x="457200" y="304800"/>
            <a:ext cx="8229600" cy="6248400"/>
          </a:xfrm>
          <a:prstGeom prst="rect">
            <a:avLst/>
          </a:prstGeom>
        </p:spPr>
      </p:pic>
      <p:sp>
        <p:nvSpPr>
          <p:cNvPr id="18" name="TextBox 17"/>
          <p:cNvSpPr txBox="1"/>
          <p:nvPr/>
        </p:nvSpPr>
        <p:spPr>
          <a:xfrm>
            <a:off x="5486400" y="2362200"/>
            <a:ext cx="647934" cy="307777"/>
          </a:xfrm>
          <a:prstGeom prst="rect">
            <a:avLst/>
          </a:prstGeom>
          <a:solidFill>
            <a:schemeClr val="bg1"/>
          </a:solidFill>
        </p:spPr>
        <p:txBody>
          <a:bodyPr wrap="none" rtlCol="0">
            <a:spAutoFit/>
          </a:bodyPr>
          <a:lstStyle/>
          <a:p>
            <a:r>
              <a:rPr lang="en-US" sz="1400" b="1" dirty="0">
                <a:solidFill>
                  <a:schemeClr val="accent3">
                    <a:lumMod val="75000"/>
                  </a:schemeClr>
                </a:solidFill>
              </a:rPr>
              <a:t>Upper</a:t>
            </a:r>
          </a:p>
        </p:txBody>
      </p:sp>
      <p:sp>
        <p:nvSpPr>
          <p:cNvPr id="19" name="TextBox 18"/>
          <p:cNvSpPr txBox="1"/>
          <p:nvPr/>
        </p:nvSpPr>
        <p:spPr>
          <a:xfrm>
            <a:off x="5638800" y="3578423"/>
            <a:ext cx="713657" cy="307777"/>
          </a:xfrm>
          <a:prstGeom prst="rect">
            <a:avLst/>
          </a:prstGeom>
          <a:solidFill>
            <a:schemeClr val="bg1"/>
          </a:solidFill>
        </p:spPr>
        <p:txBody>
          <a:bodyPr wrap="none" rtlCol="0">
            <a:spAutoFit/>
          </a:bodyPr>
          <a:lstStyle/>
          <a:p>
            <a:r>
              <a:rPr lang="en-US" sz="1400" b="1" dirty="0">
                <a:solidFill>
                  <a:schemeClr val="tx2">
                    <a:lumMod val="60000"/>
                    <a:lumOff val="40000"/>
                  </a:schemeClr>
                </a:solidFill>
              </a:rPr>
              <a:t>Middle</a:t>
            </a:r>
          </a:p>
        </p:txBody>
      </p:sp>
      <p:sp>
        <p:nvSpPr>
          <p:cNvPr id="20" name="TextBox 19"/>
          <p:cNvSpPr txBox="1"/>
          <p:nvPr/>
        </p:nvSpPr>
        <p:spPr>
          <a:xfrm>
            <a:off x="5830102" y="4873823"/>
            <a:ext cx="745140" cy="307777"/>
          </a:xfrm>
          <a:prstGeom prst="rect">
            <a:avLst/>
          </a:prstGeom>
          <a:solidFill>
            <a:schemeClr val="bg1"/>
          </a:solidFill>
        </p:spPr>
        <p:txBody>
          <a:bodyPr wrap="none" rtlCol="0">
            <a:spAutoFit/>
          </a:bodyPr>
          <a:lstStyle/>
          <a:p>
            <a:r>
              <a:rPr lang="en-US" sz="1400" b="1" dirty="0">
                <a:solidFill>
                  <a:srgbClr val="FF0000"/>
                </a:solidFill>
              </a:rPr>
              <a:t>Ground</a:t>
            </a:r>
          </a:p>
        </p:txBody>
      </p:sp>
      <p:pic>
        <p:nvPicPr>
          <p:cNvPr id="1027" name="Picture 3"/>
          <p:cNvPicPr>
            <a:picLocks noChangeAspect="1" noChangeArrowheads="1"/>
          </p:cNvPicPr>
          <p:nvPr/>
        </p:nvPicPr>
        <p:blipFill>
          <a:blip r:embed="rId3" cstate="print"/>
          <a:srcRect/>
          <a:stretch>
            <a:fillRect/>
          </a:stretch>
        </p:blipFill>
        <p:spPr bwMode="auto">
          <a:xfrm>
            <a:off x="228600" y="3973606"/>
            <a:ext cx="4267200" cy="2808194"/>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schemeClr>
                </a:solidFill>
              </a:rPr>
              <a:t>2 more Radials</a:t>
            </a:r>
          </a:p>
        </p:txBody>
      </p:sp>
      <p:pic>
        <p:nvPicPr>
          <p:cNvPr id="6" name="Picture 5" descr="groundlarge.jpg"/>
          <p:cNvPicPr>
            <a:picLocks noChangeAspect="1"/>
          </p:cNvPicPr>
          <p:nvPr/>
        </p:nvPicPr>
        <p:blipFill>
          <a:blip r:embed="rId3" cstate="print"/>
          <a:stretch>
            <a:fillRect/>
          </a:stretch>
        </p:blipFill>
        <p:spPr>
          <a:xfrm>
            <a:off x="2279530" y="1828800"/>
            <a:ext cx="4654670" cy="3810000"/>
          </a:xfrm>
          <a:prstGeom prst="rect">
            <a:avLst/>
          </a:prstGeom>
          <a:ln w="38100">
            <a:solidFill>
              <a:schemeClr val="tx1"/>
            </a:solidFill>
          </a:ln>
        </p:spPr>
      </p:pic>
      <p:cxnSp>
        <p:nvCxnSpPr>
          <p:cNvPr id="8" name="Straight Connector 7"/>
          <p:cNvCxnSpPr/>
          <p:nvPr/>
        </p:nvCxnSpPr>
        <p:spPr>
          <a:xfrm flipV="1">
            <a:off x="4413130" y="2590800"/>
            <a:ext cx="152400" cy="304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0" name="Straight Connector 9"/>
          <p:cNvCxnSpPr/>
          <p:nvPr/>
        </p:nvCxnSpPr>
        <p:spPr>
          <a:xfrm flipV="1">
            <a:off x="4565530" y="2514600"/>
            <a:ext cx="16764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2" name="Straight Connector 11"/>
          <p:cNvCxnSpPr/>
          <p:nvPr/>
        </p:nvCxnSpPr>
        <p:spPr>
          <a:xfrm>
            <a:off x="6241930" y="2514600"/>
            <a:ext cx="0" cy="1371600"/>
          </a:xfrm>
          <a:prstGeom prst="line">
            <a:avLst/>
          </a:prstGeom>
          <a:ln/>
        </p:spPr>
        <p:style>
          <a:lnRef idx="1">
            <a:schemeClr val="accent5"/>
          </a:lnRef>
          <a:fillRef idx="0">
            <a:schemeClr val="accent5"/>
          </a:fillRef>
          <a:effectRef idx="0">
            <a:schemeClr val="accent5"/>
          </a:effectRef>
          <a:fontRef idx="minor">
            <a:schemeClr val="tx1"/>
          </a:fontRef>
        </p:style>
      </p:cxnSp>
      <p:sp>
        <p:nvSpPr>
          <p:cNvPr id="15" name="Freeform 14"/>
          <p:cNvSpPr/>
          <p:nvPr/>
        </p:nvSpPr>
        <p:spPr>
          <a:xfrm>
            <a:off x="5588787" y="3886200"/>
            <a:ext cx="660400" cy="783771"/>
          </a:xfrm>
          <a:custGeom>
            <a:avLst/>
            <a:gdLst>
              <a:gd name="connsiteX0" fmla="*/ 653143 w 660400"/>
              <a:gd name="connsiteY0" fmla="*/ 0 h 783771"/>
              <a:gd name="connsiteX1" fmla="*/ 653143 w 660400"/>
              <a:gd name="connsiteY1" fmla="*/ 152400 h 783771"/>
              <a:gd name="connsiteX2" fmla="*/ 642257 w 660400"/>
              <a:gd name="connsiteY2" fmla="*/ 315686 h 783771"/>
              <a:gd name="connsiteX3" fmla="*/ 544286 w 660400"/>
              <a:gd name="connsiteY3" fmla="*/ 468086 h 783771"/>
              <a:gd name="connsiteX4" fmla="*/ 413657 w 660400"/>
              <a:gd name="connsiteY4" fmla="*/ 620486 h 783771"/>
              <a:gd name="connsiteX5" fmla="*/ 228600 w 660400"/>
              <a:gd name="connsiteY5" fmla="*/ 740229 h 783771"/>
              <a:gd name="connsiteX6" fmla="*/ 0 w 660400"/>
              <a:gd name="connsiteY6" fmla="*/ 783771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400" h="783771">
                <a:moveTo>
                  <a:pt x="653143" y="0"/>
                </a:moveTo>
                <a:cubicBezTo>
                  <a:pt x="653143" y="48986"/>
                  <a:pt x="654957" y="99786"/>
                  <a:pt x="653143" y="152400"/>
                </a:cubicBezTo>
                <a:cubicBezTo>
                  <a:pt x="651329" y="205014"/>
                  <a:pt x="660400" y="263072"/>
                  <a:pt x="642257" y="315686"/>
                </a:cubicBezTo>
                <a:cubicBezTo>
                  <a:pt x="624114" y="368300"/>
                  <a:pt x="582386" y="417286"/>
                  <a:pt x="544286" y="468086"/>
                </a:cubicBezTo>
                <a:cubicBezTo>
                  <a:pt x="506186" y="518886"/>
                  <a:pt x="466271" y="575129"/>
                  <a:pt x="413657" y="620486"/>
                </a:cubicBezTo>
                <a:cubicBezTo>
                  <a:pt x="361043" y="665843"/>
                  <a:pt x="297543" y="713015"/>
                  <a:pt x="228600" y="740229"/>
                </a:cubicBezTo>
                <a:cubicBezTo>
                  <a:pt x="159657" y="767443"/>
                  <a:pt x="79828" y="775607"/>
                  <a:pt x="0" y="783771"/>
                </a:cubicBezTo>
              </a:path>
            </a:pathLst>
          </a:custGeom>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cxnSp>
        <p:nvCxnSpPr>
          <p:cNvPr id="17" name="Straight Connector 16"/>
          <p:cNvCxnSpPr/>
          <p:nvPr/>
        </p:nvCxnSpPr>
        <p:spPr>
          <a:xfrm flipH="1" flipV="1">
            <a:off x="4260730" y="2590800"/>
            <a:ext cx="152400" cy="304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9" name="Straight Connector 18"/>
          <p:cNvCxnSpPr/>
          <p:nvPr/>
        </p:nvCxnSpPr>
        <p:spPr>
          <a:xfrm flipH="1">
            <a:off x="2660530" y="2590800"/>
            <a:ext cx="16002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1" name="Straight Connector 20"/>
          <p:cNvCxnSpPr/>
          <p:nvPr/>
        </p:nvCxnSpPr>
        <p:spPr>
          <a:xfrm>
            <a:off x="2660530" y="2667000"/>
            <a:ext cx="76200" cy="2209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3" name="Straight Connector 22"/>
          <p:cNvCxnSpPr/>
          <p:nvPr/>
        </p:nvCxnSpPr>
        <p:spPr>
          <a:xfrm flipV="1">
            <a:off x="2736730" y="4800600"/>
            <a:ext cx="6858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5" name="Straight Connector 24"/>
          <p:cNvCxnSpPr/>
          <p:nvPr/>
        </p:nvCxnSpPr>
        <p:spPr>
          <a:xfrm flipH="1" flipV="1">
            <a:off x="3346330" y="3810000"/>
            <a:ext cx="76200" cy="9906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8" name="Straight Connector 27"/>
          <p:cNvCxnSpPr/>
          <p:nvPr/>
        </p:nvCxnSpPr>
        <p:spPr>
          <a:xfrm flipH="1">
            <a:off x="3498730" y="2895600"/>
            <a:ext cx="914400" cy="2286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0" name="Straight Connector 29"/>
          <p:cNvCxnSpPr/>
          <p:nvPr/>
        </p:nvCxnSpPr>
        <p:spPr>
          <a:xfrm>
            <a:off x="3498730" y="3124200"/>
            <a:ext cx="0" cy="685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2" name="Straight Connector 31"/>
          <p:cNvCxnSpPr/>
          <p:nvPr/>
        </p:nvCxnSpPr>
        <p:spPr>
          <a:xfrm>
            <a:off x="3422530" y="3810000"/>
            <a:ext cx="0" cy="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4" name="Straight Connector 33"/>
          <p:cNvCxnSpPr/>
          <p:nvPr/>
        </p:nvCxnSpPr>
        <p:spPr>
          <a:xfrm>
            <a:off x="3498730" y="3810000"/>
            <a:ext cx="0" cy="1066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6" name="Straight Connector 35"/>
          <p:cNvCxnSpPr/>
          <p:nvPr/>
        </p:nvCxnSpPr>
        <p:spPr>
          <a:xfrm flipH="1">
            <a:off x="2736730" y="4876800"/>
            <a:ext cx="7620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9" name="Straight Connector 38"/>
          <p:cNvCxnSpPr/>
          <p:nvPr/>
        </p:nvCxnSpPr>
        <p:spPr>
          <a:xfrm>
            <a:off x="4413130" y="2895600"/>
            <a:ext cx="304800" cy="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1" name="Straight Connector 40"/>
          <p:cNvCxnSpPr/>
          <p:nvPr/>
        </p:nvCxnSpPr>
        <p:spPr>
          <a:xfrm>
            <a:off x="4717930" y="2895600"/>
            <a:ext cx="0" cy="3810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3" name="Straight Connector 42"/>
          <p:cNvCxnSpPr/>
          <p:nvPr/>
        </p:nvCxnSpPr>
        <p:spPr>
          <a:xfrm>
            <a:off x="4717930" y="3276600"/>
            <a:ext cx="457200" cy="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5" name="Straight Connector 44"/>
          <p:cNvCxnSpPr/>
          <p:nvPr/>
        </p:nvCxnSpPr>
        <p:spPr>
          <a:xfrm>
            <a:off x="5175130" y="3276600"/>
            <a:ext cx="0" cy="6858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7" name="Straight Connector 46"/>
          <p:cNvCxnSpPr/>
          <p:nvPr/>
        </p:nvCxnSpPr>
        <p:spPr>
          <a:xfrm flipH="1">
            <a:off x="4794130" y="3962400"/>
            <a:ext cx="3810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9" name="Straight Connector 48"/>
          <p:cNvCxnSpPr/>
          <p:nvPr/>
        </p:nvCxnSpPr>
        <p:spPr>
          <a:xfrm flipH="1" flipV="1">
            <a:off x="4641730" y="3962400"/>
            <a:ext cx="76200" cy="7620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51" name="Straight Connector 50"/>
          <p:cNvCxnSpPr/>
          <p:nvPr/>
        </p:nvCxnSpPr>
        <p:spPr>
          <a:xfrm flipH="1">
            <a:off x="3651130" y="3962400"/>
            <a:ext cx="990600" cy="0"/>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9" name="Straight Connector 28"/>
          <p:cNvCxnSpPr/>
          <p:nvPr/>
        </p:nvCxnSpPr>
        <p:spPr>
          <a:xfrm>
            <a:off x="4419600" y="2819400"/>
            <a:ext cx="1295400" cy="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715000" y="2819400"/>
            <a:ext cx="152400" cy="30480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5867400" y="3124200"/>
            <a:ext cx="0" cy="91440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3200400" y="2819400"/>
            <a:ext cx="1219200" cy="7620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3048000" y="2895600"/>
            <a:ext cx="152400" cy="45720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cxnSpLocks/>
          </p:cNvCxnSpPr>
          <p:nvPr/>
        </p:nvCxnSpPr>
        <p:spPr>
          <a:xfrm>
            <a:off x="3048000" y="3352800"/>
            <a:ext cx="0" cy="106680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895475" y="1647825"/>
            <a:ext cx="5353050" cy="3562350"/>
          </a:xfrm>
          <a:prstGeom prst="rect">
            <a:avLst/>
          </a:prstGeom>
          <a:noFill/>
          <a:ln w="9525">
            <a:noFill/>
            <a:miter lim="800000"/>
            <a:headEnd/>
            <a:tailEnd/>
          </a:ln>
        </p:spPr>
      </p:pic>
      <p:sp>
        <p:nvSpPr>
          <p:cNvPr id="3" name="TextBox 2"/>
          <p:cNvSpPr txBox="1"/>
          <p:nvPr/>
        </p:nvSpPr>
        <p:spPr>
          <a:xfrm>
            <a:off x="3074250" y="5181600"/>
            <a:ext cx="2945550" cy="307777"/>
          </a:xfrm>
          <a:prstGeom prst="rect">
            <a:avLst/>
          </a:prstGeom>
          <a:noFill/>
        </p:spPr>
        <p:txBody>
          <a:bodyPr wrap="none" rtlCol="0">
            <a:spAutoFit/>
          </a:bodyPr>
          <a:lstStyle/>
          <a:p>
            <a:r>
              <a:rPr lang="en-US" sz="1400" i="1" dirty="0">
                <a:solidFill>
                  <a:schemeClr val="bg1"/>
                </a:solidFill>
              </a:rPr>
              <a:t>In the shack, </a:t>
            </a:r>
            <a:r>
              <a:rPr lang="en-US" sz="1400" b="1" i="1" dirty="0">
                <a:solidFill>
                  <a:schemeClr val="bg1"/>
                </a:solidFill>
              </a:rPr>
              <a:t>without</a:t>
            </a:r>
            <a:r>
              <a:rPr lang="en-US" sz="1400" i="1" dirty="0">
                <a:solidFill>
                  <a:schemeClr val="bg1"/>
                </a:solidFill>
              </a:rPr>
              <a:t> MFJ Versa Tuner</a:t>
            </a: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ontent Placeholder 59"/>
          <p:cNvSpPr>
            <a:spLocks noGrp="1"/>
          </p:cNvSpPr>
          <p:nvPr>
            <p:ph idx="1"/>
          </p:nvPr>
        </p:nvSpPr>
        <p:spPr>
          <a:xfrm>
            <a:off x="228600" y="1524000"/>
            <a:ext cx="3581400" cy="4525963"/>
          </a:xfrm>
        </p:spPr>
        <p:txBody>
          <a:bodyPr>
            <a:normAutofit/>
          </a:bodyPr>
          <a:lstStyle/>
          <a:p>
            <a:r>
              <a:rPr lang="en-US" sz="2800" dirty="0">
                <a:solidFill>
                  <a:schemeClr val="bg1"/>
                </a:solidFill>
              </a:rPr>
              <a:t>Lopsided</a:t>
            </a:r>
          </a:p>
          <a:p>
            <a:r>
              <a:rPr lang="en-US" sz="2800" dirty="0">
                <a:solidFill>
                  <a:schemeClr val="bg1"/>
                </a:solidFill>
              </a:rPr>
              <a:t>My house</a:t>
            </a:r>
          </a:p>
          <a:p>
            <a:r>
              <a:rPr lang="en-US" sz="2800" dirty="0">
                <a:solidFill>
                  <a:schemeClr val="bg1"/>
                </a:solidFill>
              </a:rPr>
              <a:t>Neighbor’s houses</a:t>
            </a:r>
          </a:p>
          <a:p>
            <a:r>
              <a:rPr lang="en-US" sz="2800" dirty="0">
                <a:solidFill>
                  <a:schemeClr val="bg1"/>
                </a:solidFill>
              </a:rPr>
              <a:t>Soil conductivity</a:t>
            </a:r>
          </a:p>
          <a:p>
            <a:r>
              <a:rPr lang="en-US" sz="2800" dirty="0">
                <a:solidFill>
                  <a:schemeClr val="bg1"/>
                </a:solidFill>
              </a:rPr>
              <a:t>Gas, water, sewer pipes</a:t>
            </a:r>
          </a:p>
          <a:p>
            <a:r>
              <a:rPr lang="en-US" sz="2800" dirty="0">
                <a:solidFill>
                  <a:schemeClr val="bg1"/>
                </a:solidFill>
              </a:rPr>
              <a:t>Telephone, Cable lines</a:t>
            </a:r>
          </a:p>
          <a:p>
            <a:r>
              <a:rPr lang="en-US" sz="2800" dirty="0">
                <a:solidFill>
                  <a:schemeClr val="bg1"/>
                </a:solidFill>
              </a:rPr>
              <a:t>Other…</a:t>
            </a:r>
          </a:p>
        </p:txBody>
      </p:sp>
      <p:sp>
        <p:nvSpPr>
          <p:cNvPr id="42" name="Title 1"/>
          <p:cNvSpPr txBox="1">
            <a:spLocks/>
          </p:cNvSpPr>
          <p:nvPr/>
        </p:nvSpPr>
        <p:spPr>
          <a:xfrm>
            <a:off x="609600" y="1524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lumMod val="95000"/>
                  </a:schemeClr>
                </a:solidFill>
                <a:effectLst/>
                <a:uLnTx/>
                <a:uFillTx/>
                <a:latin typeface="+mj-lt"/>
                <a:ea typeface="+mj-ea"/>
                <a:cs typeface="+mj-cs"/>
              </a:rPr>
              <a:t>Diminishing Returns</a:t>
            </a:r>
          </a:p>
        </p:txBody>
      </p:sp>
      <p:pic>
        <p:nvPicPr>
          <p:cNvPr id="45" name="Picture 2"/>
          <p:cNvPicPr>
            <a:picLocks noChangeAspect="1" noChangeArrowheads="1"/>
          </p:cNvPicPr>
          <p:nvPr/>
        </p:nvPicPr>
        <p:blipFill>
          <a:blip r:embed="rId3" cstate="print"/>
          <a:srcRect/>
          <a:stretch>
            <a:fillRect/>
          </a:stretch>
        </p:blipFill>
        <p:spPr bwMode="auto">
          <a:xfrm>
            <a:off x="3581400" y="1371600"/>
            <a:ext cx="4991100" cy="5100966"/>
          </a:xfrm>
          <a:prstGeom prst="rect">
            <a:avLst/>
          </a:prstGeom>
          <a:noFill/>
          <a:ln w="9525">
            <a:noFill/>
            <a:miter lim="800000"/>
            <a:headEnd/>
            <a:tailEnd/>
          </a:ln>
        </p:spPr>
      </p:pic>
      <p:cxnSp>
        <p:nvCxnSpPr>
          <p:cNvPr id="46" name="Straight Connector 45"/>
          <p:cNvCxnSpPr/>
          <p:nvPr/>
        </p:nvCxnSpPr>
        <p:spPr>
          <a:xfrm flipV="1">
            <a:off x="5981700" y="3048000"/>
            <a:ext cx="1066800" cy="3810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5067300" y="3429000"/>
            <a:ext cx="914400" cy="304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067300" y="3733800"/>
            <a:ext cx="533400" cy="9906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5600700" y="4572000"/>
            <a:ext cx="457200" cy="1524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flipV="1">
            <a:off x="7048500" y="3048000"/>
            <a:ext cx="304800" cy="5334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972300" y="3581400"/>
            <a:ext cx="381000" cy="1524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5448300" y="3657600"/>
            <a:ext cx="228600" cy="762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448300" y="3733800"/>
            <a:ext cx="228600" cy="5334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5676900" y="3352800"/>
            <a:ext cx="914400" cy="304800"/>
          </a:xfrm>
          <a:prstGeom prst="line">
            <a:avLst/>
          </a:prstGeom>
          <a:ln w="28575">
            <a:solidFill>
              <a:srgbClr val="92D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819900" y="3276600"/>
            <a:ext cx="152400" cy="304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591300" y="3276600"/>
            <a:ext cx="228600" cy="762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905500" y="4267200"/>
            <a:ext cx="152400" cy="304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676900" y="3810000"/>
            <a:ext cx="152400" cy="3810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829300" y="4114800"/>
            <a:ext cx="228600" cy="762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5676900" y="3429000"/>
            <a:ext cx="1066800" cy="381000"/>
          </a:xfrm>
          <a:prstGeom prst="line">
            <a:avLst/>
          </a:prstGeom>
          <a:ln w="28575">
            <a:solidFill>
              <a:srgbClr val="92D050"/>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743700" y="3429000"/>
            <a:ext cx="152400" cy="304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6438900" y="3733800"/>
            <a:ext cx="457200" cy="2286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66" name="Arc 65"/>
          <p:cNvSpPr/>
          <p:nvPr/>
        </p:nvSpPr>
        <p:spPr>
          <a:xfrm rot="20600795">
            <a:off x="5579797" y="3358188"/>
            <a:ext cx="1521559" cy="1406279"/>
          </a:xfrm>
          <a:prstGeom prst="arc">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Arc 66"/>
          <p:cNvSpPr/>
          <p:nvPr/>
        </p:nvSpPr>
        <p:spPr>
          <a:xfrm rot="20549832" flipH="1">
            <a:off x="5434049" y="3396653"/>
            <a:ext cx="1521559" cy="1406279"/>
          </a:xfrm>
          <a:prstGeom prst="arc">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Oval 67"/>
          <p:cNvSpPr/>
          <p:nvPr/>
        </p:nvSpPr>
        <p:spPr>
          <a:xfrm>
            <a:off x="5943600" y="3276600"/>
            <a:ext cx="228600" cy="2286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rot="20451222">
            <a:off x="5641420" y="3426696"/>
            <a:ext cx="1137761" cy="672522"/>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rot="20997087">
            <a:off x="3891393" y="3886200"/>
            <a:ext cx="1143000" cy="914400"/>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rot="20997087">
            <a:off x="5279850" y="2124789"/>
            <a:ext cx="1414086" cy="1131456"/>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74"/>
          <p:cNvSpPr/>
          <p:nvPr/>
        </p:nvSpPr>
        <p:spPr>
          <a:xfrm>
            <a:off x="5094514" y="3206338"/>
            <a:ext cx="2434442" cy="1567543"/>
          </a:xfrm>
          <a:custGeom>
            <a:avLst/>
            <a:gdLst>
              <a:gd name="connsiteX0" fmla="*/ 641268 w 2434442"/>
              <a:gd name="connsiteY0" fmla="*/ 1092530 h 1567543"/>
              <a:gd name="connsiteX1" fmla="*/ 1852551 w 2434442"/>
              <a:gd name="connsiteY1" fmla="*/ 724394 h 1567543"/>
              <a:gd name="connsiteX2" fmla="*/ 1626920 w 2434442"/>
              <a:gd name="connsiteY2" fmla="*/ 59376 h 1567543"/>
              <a:gd name="connsiteX3" fmla="*/ 2161309 w 2434442"/>
              <a:gd name="connsiteY3" fmla="*/ 0 h 1567543"/>
              <a:gd name="connsiteX4" fmla="*/ 2434442 w 2434442"/>
              <a:gd name="connsiteY4" fmla="*/ 855023 h 1567543"/>
              <a:gd name="connsiteX5" fmla="*/ 570016 w 2434442"/>
              <a:gd name="connsiteY5" fmla="*/ 1567543 h 1567543"/>
              <a:gd name="connsiteX6" fmla="*/ 0 w 2434442"/>
              <a:gd name="connsiteY6" fmla="*/ 605641 h 1567543"/>
              <a:gd name="connsiteX7" fmla="*/ 391886 w 2434442"/>
              <a:gd name="connsiteY7" fmla="*/ 451262 h 1567543"/>
              <a:gd name="connsiteX8" fmla="*/ 676894 w 2434442"/>
              <a:gd name="connsiteY8" fmla="*/ 914400 h 1567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4442" h="1567543">
                <a:moveTo>
                  <a:pt x="641268" y="1092530"/>
                </a:moveTo>
                <a:lnTo>
                  <a:pt x="1852551" y="724394"/>
                </a:lnTo>
                <a:lnTo>
                  <a:pt x="1626920" y="59376"/>
                </a:lnTo>
                <a:lnTo>
                  <a:pt x="2161309" y="0"/>
                </a:lnTo>
                <a:lnTo>
                  <a:pt x="2434442" y="855023"/>
                </a:lnTo>
                <a:lnTo>
                  <a:pt x="570016" y="1567543"/>
                </a:lnTo>
                <a:lnTo>
                  <a:pt x="0" y="605641"/>
                </a:lnTo>
                <a:lnTo>
                  <a:pt x="391886" y="451262"/>
                </a:lnTo>
                <a:lnTo>
                  <a:pt x="676894" y="914400"/>
                </a:lnTo>
              </a:path>
            </a:pathLst>
          </a:custGeom>
          <a:blipFill>
            <a:blip r:embed="rId4" cstate="print"/>
            <a:tile tx="0" ty="0" sx="100000" sy="100000" flip="none" algn="tl"/>
          </a:blip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Effect transition="in" filter="fade">
                                      <p:cBhvr>
                                        <p:cTn id="7" dur="500"/>
                                        <p:tgtEl>
                                          <p:spTgt spid="6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1000"/>
                                        <p:tgtEl>
                                          <p:spTgt spid="6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1000"/>
                                        <p:tgtEl>
                                          <p:spTgt spid="6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0">
                                            <p:txEl>
                                              <p:pRg st="1" end="1"/>
                                            </p:txEl>
                                          </p:spTgt>
                                        </p:tgtEl>
                                        <p:attrNameLst>
                                          <p:attrName>style.visibility</p:attrName>
                                        </p:attrNameLst>
                                      </p:cBhvr>
                                      <p:to>
                                        <p:strVal val="visible"/>
                                      </p:to>
                                    </p:set>
                                    <p:animEffect transition="in" filter="fade">
                                      <p:cBhvr>
                                        <p:cTn id="21" dur="500"/>
                                        <p:tgtEl>
                                          <p:spTgt spid="60">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1000"/>
                                        <p:tgtEl>
                                          <p:spTgt spid="6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0">
                                            <p:txEl>
                                              <p:pRg st="2" end="2"/>
                                            </p:txEl>
                                          </p:spTgt>
                                        </p:tgtEl>
                                        <p:attrNameLst>
                                          <p:attrName>style.visibility</p:attrName>
                                        </p:attrNameLst>
                                      </p:cBhvr>
                                      <p:to>
                                        <p:strVal val="visible"/>
                                      </p:to>
                                    </p:set>
                                    <p:animEffect transition="in" filter="fade">
                                      <p:cBhvr>
                                        <p:cTn id="29" dur="500"/>
                                        <p:tgtEl>
                                          <p:spTgt spid="60">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1000"/>
                                        <p:tgtEl>
                                          <p:spTgt spid="7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0">
                                            <p:txEl>
                                              <p:pRg st="3" end="3"/>
                                            </p:txEl>
                                          </p:spTgt>
                                        </p:tgtEl>
                                        <p:attrNameLst>
                                          <p:attrName>style.visibility</p:attrName>
                                        </p:attrNameLst>
                                      </p:cBhvr>
                                      <p:to>
                                        <p:strVal val="visible"/>
                                      </p:to>
                                    </p:set>
                                    <p:animEffect transition="in" filter="fade">
                                      <p:cBhvr>
                                        <p:cTn id="40" dur="500"/>
                                        <p:tgtEl>
                                          <p:spTgt spid="60">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0">
                                            <p:txEl>
                                              <p:pRg st="4" end="4"/>
                                            </p:txEl>
                                          </p:spTgt>
                                        </p:tgtEl>
                                        <p:attrNameLst>
                                          <p:attrName>style.visibility</p:attrName>
                                        </p:attrNameLst>
                                      </p:cBhvr>
                                      <p:to>
                                        <p:strVal val="visible"/>
                                      </p:to>
                                    </p:set>
                                    <p:animEffect transition="in" filter="fade">
                                      <p:cBhvr>
                                        <p:cTn id="48" dur="500"/>
                                        <p:tgtEl>
                                          <p:spTgt spid="60">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0">
                                            <p:txEl>
                                              <p:pRg st="5" end="5"/>
                                            </p:txEl>
                                          </p:spTgt>
                                        </p:tgtEl>
                                        <p:attrNameLst>
                                          <p:attrName>style.visibility</p:attrName>
                                        </p:attrNameLst>
                                      </p:cBhvr>
                                      <p:to>
                                        <p:strVal val="visible"/>
                                      </p:to>
                                    </p:set>
                                    <p:animEffect transition="in" filter="fade">
                                      <p:cBhvr>
                                        <p:cTn id="53" dur="500"/>
                                        <p:tgtEl>
                                          <p:spTgt spid="60">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0">
                                            <p:txEl>
                                              <p:pRg st="6" end="6"/>
                                            </p:txEl>
                                          </p:spTgt>
                                        </p:tgtEl>
                                        <p:attrNameLst>
                                          <p:attrName>style.visibility</p:attrName>
                                        </p:attrNameLst>
                                      </p:cBhvr>
                                      <p:to>
                                        <p:strVal val="visible"/>
                                      </p:to>
                                    </p:set>
                                    <p:animEffect transition="in" filter="fade">
                                      <p:cBhvr>
                                        <p:cTn id="58" dur="500"/>
                                        <p:tgtEl>
                                          <p:spTgt spid="6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uiExpand="1" build="p"/>
      <p:bldP spid="66" grpId="0" animBg="1"/>
      <p:bldP spid="67" grpId="0" animBg="1"/>
      <p:bldP spid="68" grpId="0" animBg="1"/>
      <p:bldP spid="69" grpId="0" animBg="1"/>
      <p:bldP spid="70" grpId="0" animBg="1"/>
      <p:bldP spid="72" grpId="0" animBg="1"/>
      <p:bldP spid="7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7549B40-403D-4FF8-9D88-0A196CADCDF5}"/>
              </a:ext>
            </a:extLst>
          </p:cNvPr>
          <p:cNvSpPr/>
          <p:nvPr/>
        </p:nvSpPr>
        <p:spPr>
          <a:xfrm>
            <a:off x="1600200" y="152400"/>
            <a:ext cx="5943600" cy="990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latin typeface="Arial" pitchFamily="34" charset="0"/>
                <a:cs typeface="Arial" pitchFamily="34" charset="0"/>
              </a:rPr>
              <a:t>48 states</a:t>
            </a:r>
          </a:p>
        </p:txBody>
      </p:sp>
      <p:pic>
        <p:nvPicPr>
          <p:cNvPr id="2050" name="Picture 2"/>
          <p:cNvPicPr>
            <a:picLocks noChangeAspect="1" noChangeArrowheads="1"/>
          </p:cNvPicPr>
          <p:nvPr/>
        </p:nvPicPr>
        <p:blipFill>
          <a:blip r:embed="rId2" cstate="print"/>
          <a:srcRect/>
          <a:stretch>
            <a:fillRect/>
          </a:stretch>
        </p:blipFill>
        <p:spPr bwMode="auto">
          <a:xfrm>
            <a:off x="6400800" y="304800"/>
            <a:ext cx="2439988" cy="1566154"/>
          </a:xfrm>
          <a:prstGeom prst="rect">
            <a:avLst/>
          </a:prstGeom>
          <a:noFill/>
          <a:ln w="9525">
            <a:solidFill>
              <a:schemeClr val="tx2">
                <a:lumMod val="40000"/>
                <a:lumOff val="60000"/>
              </a:schemeClr>
            </a:solidFill>
            <a:miter lim="800000"/>
            <a:headEnd/>
            <a:tailEnd/>
          </a:ln>
        </p:spPr>
      </p:pic>
      <p:pic>
        <p:nvPicPr>
          <p:cNvPr id="2" name="Picture 1">
            <a:extLst>
              <a:ext uri="{FF2B5EF4-FFF2-40B4-BE49-F238E27FC236}">
                <a16:creationId xmlns:a16="http://schemas.microsoft.com/office/drawing/2014/main" id="{8D8B7CE9-161E-4554-8FD9-997DEA9FFA53}"/>
              </a:ext>
            </a:extLst>
          </p:cNvPr>
          <p:cNvPicPr>
            <a:picLocks noChangeAspect="1"/>
          </p:cNvPicPr>
          <p:nvPr/>
        </p:nvPicPr>
        <p:blipFill>
          <a:blip r:embed="rId3"/>
          <a:stretch>
            <a:fillRect/>
          </a:stretch>
        </p:blipFill>
        <p:spPr>
          <a:xfrm>
            <a:off x="1714857" y="1562333"/>
            <a:ext cx="5714286" cy="3733333"/>
          </a:xfrm>
          <a:prstGeom prst="rect">
            <a:avLst/>
          </a:prstGeom>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37F98C3-880F-46B3-8765-CFC07D050DC2}"/>
              </a:ext>
            </a:extLst>
          </p:cNvPr>
          <p:cNvPicPr>
            <a:picLocks noChangeAspect="1"/>
          </p:cNvPicPr>
          <p:nvPr/>
        </p:nvPicPr>
        <p:blipFill>
          <a:blip r:embed="rId2"/>
          <a:stretch>
            <a:fillRect/>
          </a:stretch>
        </p:blipFill>
        <p:spPr>
          <a:xfrm>
            <a:off x="2776762" y="1752600"/>
            <a:ext cx="3590476" cy="3619048"/>
          </a:xfrm>
          <a:prstGeom prst="rect">
            <a:avLst/>
          </a:prstGeom>
        </p:spPr>
      </p:pic>
      <p:sp>
        <p:nvSpPr>
          <p:cNvPr id="19" name="Rectangle 18">
            <a:extLst>
              <a:ext uri="{FF2B5EF4-FFF2-40B4-BE49-F238E27FC236}">
                <a16:creationId xmlns:a16="http://schemas.microsoft.com/office/drawing/2014/main" id="{6C7434F3-B854-4522-931A-8C0BF4CB235A}"/>
              </a:ext>
            </a:extLst>
          </p:cNvPr>
          <p:cNvSpPr/>
          <p:nvPr/>
        </p:nvSpPr>
        <p:spPr>
          <a:xfrm>
            <a:off x="1600200" y="152400"/>
            <a:ext cx="5943600" cy="990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latin typeface="Arial" pitchFamily="34" charset="0"/>
                <a:cs typeface="Arial" pitchFamily="34" charset="0"/>
              </a:rPr>
              <a:t>40+ countries/entities</a:t>
            </a:r>
          </a:p>
          <a:p>
            <a:pPr algn="ctr"/>
            <a:r>
              <a:rPr lang="en-US" sz="4400" dirty="0">
                <a:latin typeface="Arial" pitchFamily="34" charset="0"/>
                <a:cs typeface="Arial" pitchFamily="34" charset="0"/>
              </a:rPr>
              <a:t>4 continents</a:t>
            </a: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644775"/>
            <a:ext cx="7772400" cy="1470025"/>
          </a:xfrm>
        </p:spPr>
        <p:txBody>
          <a:bodyPr/>
          <a:lstStyle/>
          <a:p>
            <a:r>
              <a:rPr lang="en-US" dirty="0">
                <a:solidFill>
                  <a:schemeClr val="bg1"/>
                </a:solidFill>
              </a:rPr>
              <a:t>The Rest of the Story</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914400" y="381000"/>
            <a:ext cx="6057900" cy="61912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l="3957" t="13415" r="2039" b="8537"/>
          <a:stretch>
            <a:fillRect/>
          </a:stretch>
        </p:blipFill>
        <p:spPr bwMode="auto">
          <a:xfrm>
            <a:off x="5943600" y="152400"/>
            <a:ext cx="2971800" cy="1940768"/>
          </a:xfrm>
          <a:prstGeom prst="rect">
            <a:avLst/>
          </a:prstGeom>
          <a:noFill/>
          <a:ln w="9525">
            <a:noFill/>
            <a:miter lim="800000"/>
            <a:headEnd/>
            <a:tailEnd/>
          </a:ln>
        </p:spPr>
      </p:pic>
      <p:cxnSp>
        <p:nvCxnSpPr>
          <p:cNvPr id="7" name="Straight Connector 6"/>
          <p:cNvCxnSpPr/>
          <p:nvPr/>
        </p:nvCxnSpPr>
        <p:spPr>
          <a:xfrm flipV="1">
            <a:off x="2819400" y="2362200"/>
            <a:ext cx="2438400" cy="9144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352800" y="3810000"/>
            <a:ext cx="2057400" cy="762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819400" y="3276600"/>
            <a:ext cx="533400" cy="12954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257800" y="2362200"/>
            <a:ext cx="381000" cy="9144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5407742" y="3269226"/>
            <a:ext cx="314632" cy="540774"/>
          </a:xfrm>
          <a:custGeom>
            <a:avLst/>
            <a:gdLst>
              <a:gd name="connsiteX0" fmla="*/ 235974 w 314632"/>
              <a:gd name="connsiteY0" fmla="*/ 0 h 540774"/>
              <a:gd name="connsiteX1" fmla="*/ 304800 w 314632"/>
              <a:gd name="connsiteY1" fmla="*/ 176981 h 540774"/>
              <a:gd name="connsiteX2" fmla="*/ 294968 w 314632"/>
              <a:gd name="connsiteY2" fmla="*/ 275303 h 540774"/>
              <a:gd name="connsiteX3" fmla="*/ 235974 w 314632"/>
              <a:gd name="connsiteY3" fmla="*/ 373626 h 540774"/>
              <a:gd name="connsiteX4" fmla="*/ 147484 w 314632"/>
              <a:gd name="connsiteY4" fmla="*/ 462116 h 540774"/>
              <a:gd name="connsiteX5" fmla="*/ 0 w 314632"/>
              <a:gd name="connsiteY5" fmla="*/ 540774 h 54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632" h="540774">
                <a:moveTo>
                  <a:pt x="235974" y="0"/>
                </a:moveTo>
                <a:cubicBezTo>
                  <a:pt x="265471" y="65548"/>
                  <a:pt x="294968" y="131097"/>
                  <a:pt x="304800" y="176981"/>
                </a:cubicBezTo>
                <a:cubicBezTo>
                  <a:pt x="314632" y="222865"/>
                  <a:pt x="306439" y="242529"/>
                  <a:pt x="294968" y="275303"/>
                </a:cubicBezTo>
                <a:cubicBezTo>
                  <a:pt x="283497" y="308077"/>
                  <a:pt x="260555" y="342491"/>
                  <a:pt x="235974" y="373626"/>
                </a:cubicBezTo>
                <a:cubicBezTo>
                  <a:pt x="211393" y="404761"/>
                  <a:pt x="186813" y="434258"/>
                  <a:pt x="147484" y="462116"/>
                </a:cubicBezTo>
                <a:cubicBezTo>
                  <a:pt x="108155" y="489974"/>
                  <a:pt x="54077" y="515374"/>
                  <a:pt x="0" y="540774"/>
                </a:cubicBez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3581400" y="2514600"/>
            <a:ext cx="593432" cy="369332"/>
          </a:xfrm>
          <a:prstGeom prst="rect">
            <a:avLst/>
          </a:prstGeom>
          <a:noFill/>
        </p:spPr>
        <p:txBody>
          <a:bodyPr wrap="none" rtlCol="0">
            <a:spAutoFit/>
          </a:bodyPr>
          <a:lstStyle/>
          <a:p>
            <a:r>
              <a:rPr lang="en-US" b="1" dirty="0">
                <a:solidFill>
                  <a:srgbClr val="FF0000"/>
                </a:solidFill>
              </a:rPr>
              <a:t>100’</a:t>
            </a:r>
          </a:p>
        </p:txBody>
      </p:sp>
      <p:sp>
        <p:nvSpPr>
          <p:cNvPr id="25" name="TextBox 24"/>
          <p:cNvSpPr txBox="1"/>
          <p:nvPr/>
        </p:nvSpPr>
        <p:spPr>
          <a:xfrm>
            <a:off x="2569984" y="3745468"/>
            <a:ext cx="478016" cy="369332"/>
          </a:xfrm>
          <a:prstGeom prst="rect">
            <a:avLst/>
          </a:prstGeom>
          <a:noFill/>
        </p:spPr>
        <p:txBody>
          <a:bodyPr wrap="none" rtlCol="0">
            <a:spAutoFit/>
          </a:bodyPr>
          <a:lstStyle/>
          <a:p>
            <a:r>
              <a:rPr lang="en-US" b="1" dirty="0">
                <a:solidFill>
                  <a:srgbClr val="FF0000"/>
                </a:solidFill>
              </a:rPr>
              <a:t>70’</a:t>
            </a: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F8A11D-39D7-4E28-9A60-ABF3CB07F283}"/>
              </a:ext>
            </a:extLst>
          </p:cNvPr>
          <p:cNvPicPr>
            <a:picLocks noChangeAspect="1"/>
          </p:cNvPicPr>
          <p:nvPr/>
        </p:nvPicPr>
        <p:blipFill>
          <a:blip r:embed="rId2"/>
          <a:stretch>
            <a:fillRect/>
          </a:stretch>
        </p:blipFill>
        <p:spPr>
          <a:xfrm>
            <a:off x="1924381" y="1524238"/>
            <a:ext cx="5295238" cy="3809524"/>
          </a:xfrm>
          <a:prstGeom prst="rect">
            <a:avLst/>
          </a:prstGeom>
        </p:spPr>
      </p:pic>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ox open.jpg"/>
          <p:cNvPicPr>
            <a:picLocks noChangeAspect="1"/>
          </p:cNvPicPr>
          <p:nvPr/>
        </p:nvPicPr>
        <p:blipFill>
          <a:blip r:embed="rId3" cstate="print"/>
          <a:stretch>
            <a:fillRect/>
          </a:stretch>
        </p:blipFill>
        <p:spPr>
          <a:xfrm>
            <a:off x="1524000" y="1143000"/>
            <a:ext cx="6096000" cy="4572000"/>
          </a:xfrm>
          <a:prstGeom prst="rect">
            <a:avLst/>
          </a:prstGeom>
        </p:spPr>
      </p:pic>
      <p:sp>
        <p:nvSpPr>
          <p:cNvPr id="25" name="TextBox 24"/>
          <p:cNvSpPr txBox="1"/>
          <p:nvPr/>
        </p:nvSpPr>
        <p:spPr>
          <a:xfrm>
            <a:off x="6400800" y="1600200"/>
            <a:ext cx="1637243" cy="369332"/>
          </a:xfrm>
          <a:prstGeom prst="rect">
            <a:avLst/>
          </a:prstGeom>
          <a:solidFill>
            <a:schemeClr val="bg1">
              <a:lumMod val="85000"/>
            </a:schemeClr>
          </a:solidFill>
          <a:ln>
            <a:solidFill>
              <a:srgbClr val="FF0000"/>
            </a:solidFill>
          </a:ln>
        </p:spPr>
        <p:txBody>
          <a:bodyPr wrap="none" rtlCol="0">
            <a:spAutoFit/>
          </a:bodyPr>
          <a:lstStyle/>
          <a:p>
            <a:r>
              <a:rPr lang="en-US" dirty="0"/>
              <a:t>12v control line</a:t>
            </a:r>
          </a:p>
        </p:txBody>
      </p:sp>
      <p:cxnSp>
        <p:nvCxnSpPr>
          <p:cNvPr id="27" name="Straight Arrow Connector 26"/>
          <p:cNvCxnSpPr/>
          <p:nvPr/>
        </p:nvCxnSpPr>
        <p:spPr>
          <a:xfrm flipH="1">
            <a:off x="6781800" y="1981200"/>
            <a:ext cx="1524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172200" y="3593068"/>
            <a:ext cx="2590800" cy="369332"/>
          </a:xfrm>
          <a:prstGeom prst="rect">
            <a:avLst/>
          </a:prstGeom>
          <a:solidFill>
            <a:schemeClr val="bg1">
              <a:lumMod val="85000"/>
            </a:schemeClr>
          </a:solidFill>
          <a:ln>
            <a:solidFill>
              <a:srgbClr val="FF0000"/>
            </a:solidFill>
          </a:ln>
        </p:spPr>
        <p:txBody>
          <a:bodyPr wrap="square" rtlCol="0">
            <a:spAutoFit/>
          </a:bodyPr>
          <a:lstStyle/>
          <a:p>
            <a:pPr algn="ctr"/>
            <a:r>
              <a:rPr lang="en-US" dirty="0"/>
              <a:t>To tuner’s balanced input</a:t>
            </a:r>
          </a:p>
        </p:txBody>
      </p:sp>
      <p:cxnSp>
        <p:nvCxnSpPr>
          <p:cNvPr id="29" name="Straight Arrow Connector 28"/>
          <p:cNvCxnSpPr/>
          <p:nvPr/>
        </p:nvCxnSpPr>
        <p:spPr>
          <a:xfrm flipH="1" flipV="1">
            <a:off x="6909553" y="3316069"/>
            <a:ext cx="4572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676400" y="4267200"/>
            <a:ext cx="1416542" cy="369332"/>
          </a:xfrm>
          <a:prstGeom prst="rect">
            <a:avLst/>
          </a:prstGeom>
          <a:solidFill>
            <a:schemeClr val="bg1">
              <a:lumMod val="85000"/>
            </a:schemeClr>
          </a:solidFill>
          <a:ln>
            <a:solidFill>
              <a:srgbClr val="FF0000"/>
            </a:solidFill>
          </a:ln>
        </p:spPr>
        <p:txBody>
          <a:bodyPr wrap="none" rtlCol="0">
            <a:spAutoFit/>
          </a:bodyPr>
          <a:lstStyle/>
          <a:p>
            <a:r>
              <a:rPr lang="en-US" dirty="0"/>
              <a:t>From the coil</a:t>
            </a:r>
          </a:p>
        </p:txBody>
      </p:sp>
      <p:cxnSp>
        <p:nvCxnSpPr>
          <p:cNvPr id="33" name="Straight Arrow Connector 32"/>
          <p:cNvCxnSpPr>
            <a:stCxn id="32" idx="3"/>
          </p:cNvCxnSpPr>
          <p:nvPr/>
        </p:nvCxnSpPr>
        <p:spPr>
          <a:xfrm flipV="1">
            <a:off x="3092942" y="4191000"/>
            <a:ext cx="1250458" cy="2608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676400" y="914400"/>
            <a:ext cx="1814279" cy="369332"/>
          </a:xfrm>
          <a:prstGeom prst="rect">
            <a:avLst/>
          </a:prstGeom>
          <a:solidFill>
            <a:schemeClr val="bg1">
              <a:lumMod val="85000"/>
            </a:schemeClr>
          </a:solidFill>
          <a:ln>
            <a:solidFill>
              <a:srgbClr val="FF0000"/>
            </a:solidFill>
          </a:ln>
        </p:spPr>
        <p:txBody>
          <a:bodyPr wrap="none" rtlCol="0">
            <a:spAutoFit/>
          </a:bodyPr>
          <a:lstStyle/>
          <a:p>
            <a:r>
              <a:rPr lang="en-US" dirty="0"/>
              <a:t>To dipole/vertical</a:t>
            </a:r>
          </a:p>
        </p:txBody>
      </p:sp>
      <p:cxnSp>
        <p:nvCxnSpPr>
          <p:cNvPr id="37" name="Straight Arrow Connector 36"/>
          <p:cNvCxnSpPr>
            <a:stCxn id="36" idx="3"/>
          </p:cNvCxnSpPr>
          <p:nvPr/>
        </p:nvCxnSpPr>
        <p:spPr>
          <a:xfrm>
            <a:off x="3490679" y="1099066"/>
            <a:ext cx="852721" cy="27253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x closed.jpg"/>
          <p:cNvPicPr>
            <a:picLocks noChangeAspect="1"/>
          </p:cNvPicPr>
          <p:nvPr/>
        </p:nvPicPr>
        <p:blipFill>
          <a:blip r:embed="rId2" cstate="print"/>
          <a:stretch>
            <a:fillRect/>
          </a:stretch>
        </p:blipFill>
        <p:spPr>
          <a:xfrm>
            <a:off x="2286000" y="381000"/>
            <a:ext cx="4572000" cy="6096000"/>
          </a:xfrm>
          <a:prstGeom prst="rect">
            <a:avLst/>
          </a:prstGeom>
        </p:spPr>
      </p:pic>
    </p:spTree>
    <p:extLst>
      <p:ext uri="{BB962C8B-B14F-4D97-AF65-F5344CB8AC3E}">
        <p14:creationId xmlns:p14="http://schemas.microsoft.com/office/powerpoint/2010/main" val="997850192"/>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ckcontrol.jpg"/>
          <p:cNvPicPr>
            <a:picLocks noChangeAspect="1"/>
          </p:cNvPicPr>
          <p:nvPr/>
        </p:nvPicPr>
        <p:blipFill>
          <a:blip r:embed="rId2" cstate="print"/>
          <a:stretch>
            <a:fillRect/>
          </a:stretch>
        </p:blipFill>
        <p:spPr>
          <a:xfrm>
            <a:off x="1422400" y="1085850"/>
            <a:ext cx="6299200" cy="4686300"/>
          </a:xfrm>
          <a:prstGeom prst="rect">
            <a:avLst/>
          </a:prstGeom>
        </p:spPr>
      </p:pic>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ad Relay"/>
          <p:cNvPicPr>
            <a:picLocks noChangeAspect="1" noChangeArrowheads="1"/>
          </p:cNvPicPr>
          <p:nvPr/>
        </p:nvPicPr>
        <p:blipFill>
          <a:blip r:embed="rId3" cstate="print"/>
          <a:srcRect/>
          <a:stretch>
            <a:fillRect/>
          </a:stretch>
        </p:blipFill>
        <p:spPr bwMode="auto">
          <a:xfrm>
            <a:off x="2286000" y="1371600"/>
            <a:ext cx="4524375" cy="3838576"/>
          </a:xfrm>
          <a:prstGeom prst="rect">
            <a:avLst/>
          </a:prstGeom>
          <a:noFill/>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New Relay"/>
          <p:cNvPicPr>
            <a:picLocks noChangeAspect="1" noChangeArrowheads="1"/>
          </p:cNvPicPr>
          <p:nvPr/>
        </p:nvPicPr>
        <p:blipFill>
          <a:blip r:embed="rId3" cstate="print"/>
          <a:srcRect/>
          <a:stretch>
            <a:fillRect/>
          </a:stretch>
        </p:blipFill>
        <p:spPr bwMode="auto">
          <a:xfrm>
            <a:off x="2362200" y="304800"/>
            <a:ext cx="4572000" cy="6096001"/>
          </a:xfrm>
          <a:prstGeom prst="rect">
            <a:avLst/>
          </a:prstGeom>
          <a:noFill/>
        </p:spPr>
      </p:pic>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4" descr="Case Closed"/>
          <p:cNvPicPr>
            <a:picLocks noChangeAspect="1" noChangeArrowheads="1"/>
          </p:cNvPicPr>
          <p:nvPr/>
        </p:nvPicPr>
        <p:blipFill>
          <a:blip r:embed="rId3" cstate="print"/>
          <a:srcRect/>
          <a:stretch>
            <a:fillRect/>
          </a:stretch>
        </p:blipFill>
        <p:spPr bwMode="auto">
          <a:xfrm>
            <a:off x="2133601" y="190888"/>
            <a:ext cx="4791074" cy="6447650"/>
          </a:xfrm>
          <a:prstGeom prst="rect">
            <a:avLst/>
          </a:prstGeom>
          <a:noFill/>
        </p:spPr>
      </p:pic>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ase Closed">
            <a:extLst>
              <a:ext uri="{FF2B5EF4-FFF2-40B4-BE49-F238E27FC236}">
                <a16:creationId xmlns:a16="http://schemas.microsoft.com/office/drawing/2014/main" id="{D149D78D-D8E7-420E-95B1-CC2DCAD0594F}"/>
              </a:ext>
            </a:extLst>
          </p:cNvPr>
          <p:cNvPicPr>
            <a:picLocks noChangeAspect="1" noChangeArrowheads="1"/>
          </p:cNvPicPr>
          <p:nvPr/>
        </p:nvPicPr>
        <p:blipFill>
          <a:blip r:embed="rId2" cstate="print"/>
          <a:srcRect/>
          <a:stretch>
            <a:fillRect/>
          </a:stretch>
        </p:blipFill>
        <p:spPr bwMode="auto">
          <a:xfrm>
            <a:off x="2133601" y="190888"/>
            <a:ext cx="4791074" cy="6447650"/>
          </a:xfrm>
          <a:prstGeom prst="rect">
            <a:avLst/>
          </a:prstGeom>
          <a:noFill/>
        </p:spPr>
      </p:pic>
      <p:sp>
        <p:nvSpPr>
          <p:cNvPr id="3" name="Oval 2">
            <a:extLst>
              <a:ext uri="{FF2B5EF4-FFF2-40B4-BE49-F238E27FC236}">
                <a16:creationId xmlns:a16="http://schemas.microsoft.com/office/drawing/2014/main" id="{7957DF4B-46A6-4F05-BA72-4CF3DFA6475C}"/>
              </a:ext>
            </a:extLst>
          </p:cNvPr>
          <p:cNvSpPr/>
          <p:nvPr/>
        </p:nvSpPr>
        <p:spPr>
          <a:xfrm>
            <a:off x="3299791" y="2438400"/>
            <a:ext cx="1066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a:extLst>
              <a:ext uri="{FF2B5EF4-FFF2-40B4-BE49-F238E27FC236}">
                <a16:creationId xmlns:a16="http://schemas.microsoft.com/office/drawing/2014/main" id="{8FBD4423-DF3A-4EB8-A781-6FD4567785EF}"/>
              </a:ext>
            </a:extLst>
          </p:cNvPr>
          <p:cNvCxnSpPr/>
          <p:nvPr/>
        </p:nvCxnSpPr>
        <p:spPr>
          <a:xfrm flipH="1">
            <a:off x="2971800" y="1295400"/>
            <a:ext cx="861391" cy="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CDE9E1F7-659B-4449-988F-6927D804DFD0}"/>
              </a:ext>
            </a:extLst>
          </p:cNvPr>
          <p:cNvCxnSpPr>
            <a:cxnSpLocks/>
          </p:cNvCxnSpPr>
          <p:nvPr/>
        </p:nvCxnSpPr>
        <p:spPr>
          <a:xfrm>
            <a:off x="4032181" y="1295400"/>
            <a:ext cx="844619" cy="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40909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2D5E10-B2FF-4AD6-99A3-52B3FFF79A65}"/>
              </a:ext>
            </a:extLst>
          </p:cNvPr>
          <p:cNvPicPr>
            <a:picLocks noChangeAspect="1"/>
          </p:cNvPicPr>
          <p:nvPr/>
        </p:nvPicPr>
        <p:blipFill>
          <a:blip r:embed="rId2"/>
          <a:stretch>
            <a:fillRect/>
          </a:stretch>
        </p:blipFill>
        <p:spPr>
          <a:xfrm>
            <a:off x="1833905" y="1424238"/>
            <a:ext cx="5476190" cy="4009524"/>
          </a:xfrm>
          <a:prstGeom prst="rect">
            <a:avLst/>
          </a:prstGeom>
        </p:spPr>
      </p:pic>
      <p:sp>
        <p:nvSpPr>
          <p:cNvPr id="3" name="Oval 2">
            <a:extLst>
              <a:ext uri="{FF2B5EF4-FFF2-40B4-BE49-F238E27FC236}">
                <a16:creationId xmlns:a16="http://schemas.microsoft.com/office/drawing/2014/main" id="{A16AC344-B027-4314-BEC6-5BAA6C424C3D}"/>
              </a:ext>
            </a:extLst>
          </p:cNvPr>
          <p:cNvSpPr/>
          <p:nvPr/>
        </p:nvSpPr>
        <p:spPr>
          <a:xfrm>
            <a:off x="3200400" y="1676400"/>
            <a:ext cx="1030357"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231815C-E535-44FB-9ADB-1EA7542ED50C}"/>
              </a:ext>
            </a:extLst>
          </p:cNvPr>
          <p:cNvSpPr/>
          <p:nvPr/>
        </p:nvSpPr>
        <p:spPr>
          <a:xfrm>
            <a:off x="4953002" y="1676400"/>
            <a:ext cx="1030357"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2BA4C580-BC5A-4FA1-A947-09836308F88B}"/>
              </a:ext>
            </a:extLst>
          </p:cNvPr>
          <p:cNvCxnSpPr/>
          <p:nvPr/>
        </p:nvCxnSpPr>
        <p:spPr>
          <a:xfrm flipH="1">
            <a:off x="6553200" y="2667000"/>
            <a:ext cx="533400" cy="8382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038FF1AC-D5BA-4D37-90AE-C9AC6EBB5CDD}"/>
              </a:ext>
            </a:extLst>
          </p:cNvPr>
          <p:cNvCxnSpPr>
            <a:cxnSpLocks/>
          </p:cNvCxnSpPr>
          <p:nvPr/>
        </p:nvCxnSpPr>
        <p:spPr>
          <a:xfrm>
            <a:off x="1873664" y="2604052"/>
            <a:ext cx="633277" cy="7487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88857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92BB64-E13A-46A6-A09B-95B7E26773F1}"/>
              </a:ext>
            </a:extLst>
          </p:cNvPr>
          <p:cNvPicPr>
            <a:picLocks noChangeAspect="1"/>
          </p:cNvPicPr>
          <p:nvPr/>
        </p:nvPicPr>
        <p:blipFill>
          <a:blip r:embed="rId2"/>
          <a:stretch>
            <a:fillRect/>
          </a:stretch>
        </p:blipFill>
        <p:spPr>
          <a:xfrm>
            <a:off x="3067238" y="1424238"/>
            <a:ext cx="3009524" cy="4009524"/>
          </a:xfrm>
          <a:prstGeom prst="rect">
            <a:avLst/>
          </a:prstGeom>
        </p:spPr>
      </p:pic>
    </p:spTree>
    <p:extLst>
      <p:ext uri="{BB962C8B-B14F-4D97-AF65-F5344CB8AC3E}">
        <p14:creationId xmlns:p14="http://schemas.microsoft.com/office/powerpoint/2010/main" val="1616388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Dipoles</a:t>
            </a:r>
          </a:p>
        </p:txBody>
      </p:sp>
      <p:sp>
        <p:nvSpPr>
          <p:cNvPr id="3" name="Content Placeholder 2"/>
          <p:cNvSpPr>
            <a:spLocks noGrp="1"/>
          </p:cNvSpPr>
          <p:nvPr>
            <p:ph idx="1"/>
          </p:nvPr>
        </p:nvSpPr>
        <p:spPr/>
        <p:txBody>
          <a:bodyPr/>
          <a:lstStyle/>
          <a:p>
            <a:r>
              <a:rPr lang="en-US" dirty="0">
                <a:solidFill>
                  <a:schemeClr val="bg1"/>
                </a:solidFill>
              </a:rPr>
              <a:t>Inexpensive</a:t>
            </a:r>
          </a:p>
          <a:p>
            <a:r>
              <a:rPr lang="en-US" dirty="0">
                <a:solidFill>
                  <a:schemeClr val="bg1"/>
                </a:solidFill>
              </a:rPr>
              <a:t>Easy to design</a:t>
            </a:r>
          </a:p>
          <a:p>
            <a:r>
              <a:rPr lang="en-US" dirty="0">
                <a:solidFill>
                  <a:schemeClr val="bg1"/>
                </a:solidFill>
              </a:rPr>
              <a:t>Easy to install</a:t>
            </a:r>
          </a:p>
          <a:p>
            <a:r>
              <a:rPr lang="en-US" dirty="0">
                <a:solidFill>
                  <a:schemeClr val="bg1"/>
                </a:solidFill>
              </a:rPr>
              <a:t>Easy to trim</a:t>
            </a:r>
          </a:p>
          <a:p>
            <a:r>
              <a:rPr lang="en-US" dirty="0">
                <a:solidFill>
                  <a:schemeClr val="bg1"/>
                </a:solidFill>
              </a:rPr>
              <a:t>Easy to fix</a:t>
            </a:r>
          </a:p>
          <a:p>
            <a:r>
              <a:rPr lang="en-US" dirty="0">
                <a:solidFill>
                  <a:schemeClr val="bg1"/>
                </a:solidFill>
              </a:rPr>
              <a:t>No radials needed</a:t>
            </a:r>
          </a:p>
          <a:p>
            <a:r>
              <a:rPr lang="en-US" dirty="0">
                <a:solidFill>
                  <a:schemeClr val="bg1"/>
                </a:solidFill>
              </a:rPr>
              <a:t>Gain / Directional</a:t>
            </a:r>
          </a:p>
        </p:txBody>
      </p:sp>
      <p:grpSp>
        <p:nvGrpSpPr>
          <p:cNvPr id="11" name="Group 10"/>
          <p:cNvGrpSpPr/>
          <p:nvPr/>
        </p:nvGrpSpPr>
        <p:grpSpPr>
          <a:xfrm>
            <a:off x="3933825" y="1828800"/>
            <a:ext cx="4829175" cy="2476500"/>
            <a:chOff x="3933825" y="1752600"/>
            <a:chExt cx="4829175" cy="2476500"/>
          </a:xfrm>
        </p:grpSpPr>
        <p:pic>
          <p:nvPicPr>
            <p:cNvPr id="1029" name="Picture 5"/>
            <p:cNvPicPr>
              <a:picLocks noChangeAspect="1" noChangeArrowheads="1"/>
            </p:cNvPicPr>
            <p:nvPr/>
          </p:nvPicPr>
          <p:blipFill>
            <a:blip r:embed="rId2" cstate="print"/>
            <a:srcRect/>
            <a:stretch>
              <a:fillRect/>
            </a:stretch>
          </p:blipFill>
          <p:spPr bwMode="auto">
            <a:xfrm>
              <a:off x="3933825" y="1752600"/>
              <a:ext cx="4829175" cy="2476500"/>
            </a:xfrm>
            <a:prstGeom prst="rect">
              <a:avLst/>
            </a:prstGeom>
            <a:noFill/>
            <a:ln w="9525">
              <a:noFill/>
              <a:miter lim="800000"/>
              <a:headEnd/>
              <a:tailEnd/>
            </a:ln>
          </p:spPr>
        </p:pic>
        <p:sp>
          <p:nvSpPr>
            <p:cNvPr id="9" name="Rectangle 8"/>
            <p:cNvSpPr/>
            <p:nvPr/>
          </p:nvSpPr>
          <p:spPr>
            <a:xfrm>
              <a:off x="6553200" y="2743200"/>
              <a:ext cx="990600" cy="152400"/>
            </a:xfrm>
            <a:prstGeom prst="rect">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19600" y="190500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644775"/>
            <a:ext cx="7772400" cy="1470025"/>
          </a:xfrm>
        </p:spPr>
        <p:txBody>
          <a:bodyPr/>
          <a:lstStyle/>
          <a:p>
            <a:r>
              <a:rPr lang="en-US" dirty="0">
                <a:solidFill>
                  <a:schemeClr val="bg1"/>
                </a:solidFill>
              </a:rPr>
              <a:t>The Rest of the Rest of the Story</a:t>
            </a:r>
          </a:p>
        </p:txBody>
      </p:sp>
    </p:spTree>
    <p:extLst>
      <p:ext uri="{BB962C8B-B14F-4D97-AF65-F5344CB8AC3E}">
        <p14:creationId xmlns:p14="http://schemas.microsoft.com/office/powerpoint/2010/main" val="387335172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D81221-5FE2-4172-A5F8-D5D2B1DA9E9D}"/>
              </a:ext>
            </a:extLst>
          </p:cNvPr>
          <p:cNvPicPr>
            <a:picLocks noChangeAspect="1"/>
          </p:cNvPicPr>
          <p:nvPr/>
        </p:nvPicPr>
        <p:blipFill>
          <a:blip r:embed="rId3"/>
          <a:stretch>
            <a:fillRect/>
          </a:stretch>
        </p:blipFill>
        <p:spPr>
          <a:xfrm>
            <a:off x="1035977" y="762000"/>
            <a:ext cx="7072046" cy="5334000"/>
          </a:xfrm>
          <a:prstGeom prst="rect">
            <a:avLst/>
          </a:prstGeom>
        </p:spPr>
      </p:pic>
      <p:cxnSp>
        <p:nvCxnSpPr>
          <p:cNvPr id="5" name="Straight Arrow Connector 4">
            <a:extLst>
              <a:ext uri="{FF2B5EF4-FFF2-40B4-BE49-F238E27FC236}">
                <a16:creationId xmlns:a16="http://schemas.microsoft.com/office/drawing/2014/main" id="{740375BD-F634-4252-B7A1-674F2459588E}"/>
              </a:ext>
            </a:extLst>
          </p:cNvPr>
          <p:cNvCxnSpPr>
            <a:cxnSpLocks/>
          </p:cNvCxnSpPr>
          <p:nvPr/>
        </p:nvCxnSpPr>
        <p:spPr>
          <a:xfrm>
            <a:off x="3276600" y="2895600"/>
            <a:ext cx="0" cy="3124200"/>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19430-24E5-4719-9454-D92628D39F1A}"/>
              </a:ext>
            </a:extLst>
          </p:cNvPr>
          <p:cNvSpPr txBox="1"/>
          <p:nvPr/>
        </p:nvSpPr>
        <p:spPr>
          <a:xfrm>
            <a:off x="3306417" y="4088368"/>
            <a:ext cx="476412" cy="369332"/>
          </a:xfrm>
          <a:prstGeom prst="rect">
            <a:avLst/>
          </a:prstGeom>
          <a:noFill/>
        </p:spPr>
        <p:txBody>
          <a:bodyPr wrap="none" rtlCol="0">
            <a:spAutoFit/>
          </a:bodyPr>
          <a:lstStyle/>
          <a:p>
            <a:r>
              <a:rPr lang="en-US" dirty="0">
                <a:solidFill>
                  <a:schemeClr val="bg1"/>
                </a:solidFill>
              </a:rPr>
              <a:t>47’</a:t>
            </a:r>
          </a:p>
        </p:txBody>
      </p:sp>
    </p:spTree>
    <p:extLst>
      <p:ext uri="{BB962C8B-B14F-4D97-AF65-F5344CB8AC3E}">
        <p14:creationId xmlns:p14="http://schemas.microsoft.com/office/powerpoint/2010/main" val="3379549670"/>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C8A7E1D-6844-4FB8-8FBC-84F8C854AC02}"/>
              </a:ext>
            </a:extLst>
          </p:cNvPr>
          <p:cNvPicPr>
            <a:picLocks noChangeAspect="1" noChangeArrowheads="1"/>
          </p:cNvPicPr>
          <p:nvPr/>
        </p:nvPicPr>
        <p:blipFill rotWithShape="1">
          <a:blip r:embed="rId2" cstate="print"/>
          <a:srcRect l="25000" t="10000" r="28333"/>
          <a:stretch/>
        </p:blipFill>
        <p:spPr bwMode="auto">
          <a:xfrm>
            <a:off x="3505200" y="685800"/>
            <a:ext cx="2133600" cy="5486400"/>
          </a:xfrm>
          <a:prstGeom prst="rect">
            <a:avLst/>
          </a:prstGeom>
          <a:noFill/>
          <a:ln w="9525">
            <a:noFill/>
            <a:miter lim="800000"/>
            <a:headEnd/>
            <a:tailEnd/>
          </a:ln>
        </p:spPr>
      </p:pic>
      <p:sp>
        <p:nvSpPr>
          <p:cNvPr id="3" name="Freeform: Shape 2">
            <a:extLst>
              <a:ext uri="{FF2B5EF4-FFF2-40B4-BE49-F238E27FC236}">
                <a16:creationId xmlns:a16="http://schemas.microsoft.com/office/drawing/2014/main" id="{D62B7DF3-45AC-4C96-A2EA-E467909B31CC}"/>
              </a:ext>
            </a:extLst>
          </p:cNvPr>
          <p:cNvSpPr/>
          <p:nvPr/>
        </p:nvSpPr>
        <p:spPr>
          <a:xfrm>
            <a:off x="4644887" y="1550504"/>
            <a:ext cx="258588" cy="1161831"/>
          </a:xfrm>
          <a:custGeom>
            <a:avLst/>
            <a:gdLst>
              <a:gd name="connsiteX0" fmla="*/ 0 w 258588"/>
              <a:gd name="connsiteY0" fmla="*/ 0 h 1161831"/>
              <a:gd name="connsiteX1" fmla="*/ 258417 w 258588"/>
              <a:gd name="connsiteY1" fmla="*/ 566531 h 1161831"/>
              <a:gd name="connsiteX2" fmla="*/ 39756 w 258588"/>
              <a:gd name="connsiteY2" fmla="*/ 1103244 h 1161831"/>
              <a:gd name="connsiteX3" fmla="*/ 29817 w 258588"/>
              <a:gd name="connsiteY3" fmla="*/ 1123122 h 1161831"/>
            </a:gdLst>
            <a:ahLst/>
            <a:cxnLst>
              <a:cxn ang="0">
                <a:pos x="connsiteX0" y="connsiteY0"/>
              </a:cxn>
              <a:cxn ang="0">
                <a:pos x="connsiteX1" y="connsiteY1"/>
              </a:cxn>
              <a:cxn ang="0">
                <a:pos x="connsiteX2" y="connsiteY2"/>
              </a:cxn>
              <a:cxn ang="0">
                <a:pos x="connsiteX3" y="connsiteY3"/>
              </a:cxn>
            </a:cxnLst>
            <a:rect l="l" t="t" r="r" b="b"/>
            <a:pathLst>
              <a:path w="258588" h="1161831">
                <a:moveTo>
                  <a:pt x="0" y="0"/>
                </a:moveTo>
                <a:cubicBezTo>
                  <a:pt x="125895" y="191328"/>
                  <a:pt x="251791" y="382657"/>
                  <a:pt x="258417" y="566531"/>
                </a:cubicBezTo>
                <a:cubicBezTo>
                  <a:pt x="265043" y="750405"/>
                  <a:pt x="77856" y="1010479"/>
                  <a:pt x="39756" y="1103244"/>
                </a:cubicBezTo>
                <a:cubicBezTo>
                  <a:pt x="1656" y="1196009"/>
                  <a:pt x="15736" y="1159565"/>
                  <a:pt x="29817" y="1123122"/>
                </a:cubicBezTo>
              </a:path>
            </a:pathLst>
          </a:custGeom>
          <a:noFill/>
          <a:ln>
            <a:solidFill>
              <a:srgbClr val="FF0000"/>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6290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1218A2-CAE1-441B-8060-2907BA81C55E}"/>
              </a:ext>
            </a:extLst>
          </p:cNvPr>
          <p:cNvPicPr>
            <a:picLocks noChangeAspect="1"/>
          </p:cNvPicPr>
          <p:nvPr/>
        </p:nvPicPr>
        <p:blipFill rotWithShape="1">
          <a:blip r:embed="rId3"/>
          <a:srcRect b="22222"/>
          <a:stretch/>
        </p:blipFill>
        <p:spPr>
          <a:xfrm>
            <a:off x="2399992" y="1447800"/>
            <a:ext cx="4344016" cy="5334000"/>
          </a:xfrm>
          <a:prstGeom prst="rect">
            <a:avLst/>
          </a:prstGeom>
        </p:spPr>
      </p:pic>
      <p:sp>
        <p:nvSpPr>
          <p:cNvPr id="4" name="Rectangle 3">
            <a:extLst>
              <a:ext uri="{FF2B5EF4-FFF2-40B4-BE49-F238E27FC236}">
                <a16:creationId xmlns:a16="http://schemas.microsoft.com/office/drawing/2014/main" id="{D90B9493-B86F-49AB-A88D-558350F5239B}"/>
              </a:ext>
            </a:extLst>
          </p:cNvPr>
          <p:cNvSpPr/>
          <p:nvPr/>
        </p:nvSpPr>
        <p:spPr>
          <a:xfrm>
            <a:off x="914400" y="152400"/>
            <a:ext cx="7315200" cy="990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latin typeface="Arial" pitchFamily="34" charset="0"/>
                <a:cs typeface="Arial" pitchFamily="34" charset="0"/>
              </a:rPr>
              <a:t>30+ new countries/entities</a:t>
            </a:r>
          </a:p>
          <a:p>
            <a:pPr algn="ctr"/>
            <a:r>
              <a:rPr lang="en-US" sz="4400" dirty="0">
                <a:latin typeface="Arial" pitchFamily="34" charset="0"/>
                <a:cs typeface="Arial" pitchFamily="34" charset="0"/>
              </a:rPr>
              <a:t>2 new continents</a:t>
            </a:r>
          </a:p>
        </p:txBody>
      </p:sp>
      <p:pic>
        <p:nvPicPr>
          <p:cNvPr id="5" name="Picture 4">
            <a:extLst>
              <a:ext uri="{FF2B5EF4-FFF2-40B4-BE49-F238E27FC236}">
                <a16:creationId xmlns:a16="http://schemas.microsoft.com/office/drawing/2014/main" id="{497BEAD7-3063-46DC-AE4C-A43E6C0D5F0A}"/>
              </a:ext>
            </a:extLst>
          </p:cNvPr>
          <p:cNvPicPr>
            <a:picLocks noChangeAspect="1"/>
          </p:cNvPicPr>
          <p:nvPr/>
        </p:nvPicPr>
        <p:blipFill>
          <a:blip r:embed="rId4"/>
          <a:stretch>
            <a:fillRect/>
          </a:stretch>
        </p:blipFill>
        <p:spPr>
          <a:xfrm>
            <a:off x="3281524" y="2286000"/>
            <a:ext cx="2580952" cy="4171429"/>
          </a:xfrm>
          <a:prstGeom prst="rect">
            <a:avLst/>
          </a:prstGeom>
        </p:spPr>
      </p:pic>
    </p:spTree>
    <p:extLst>
      <p:ext uri="{BB962C8B-B14F-4D97-AF65-F5344CB8AC3E}">
        <p14:creationId xmlns:p14="http://schemas.microsoft.com/office/powerpoint/2010/main" val="9214698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solidFill>
                  <a:schemeClr val="bg1"/>
                </a:solidFill>
              </a:rPr>
              <a:t>Thank you</a:t>
            </a:r>
          </a:p>
        </p:txBody>
      </p:sp>
      <p:sp>
        <p:nvSpPr>
          <p:cNvPr id="5" name="Subtitle 4"/>
          <p:cNvSpPr>
            <a:spLocks noGrp="1"/>
          </p:cNvSpPr>
          <p:nvPr>
            <p:ph type="subTitle" idx="1"/>
          </p:nvPr>
        </p:nvSpPr>
        <p:spPr/>
        <p:txBody>
          <a:bodyPr/>
          <a:lstStyle/>
          <a:p>
            <a:r>
              <a:rPr lang="en-US" dirty="0"/>
              <a:t>David Kruh</a:t>
            </a:r>
          </a:p>
          <a:p>
            <a:r>
              <a:rPr lang="en-US" dirty="0"/>
              <a:t>WB2HTO@comcast.net</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ndlarge.jpg"/>
          <p:cNvPicPr>
            <a:picLocks noChangeAspect="1"/>
          </p:cNvPicPr>
          <p:nvPr/>
        </p:nvPicPr>
        <p:blipFill>
          <a:blip r:embed="rId2" cstate="print"/>
          <a:stretch>
            <a:fillRect/>
          </a:stretch>
        </p:blipFill>
        <p:spPr>
          <a:xfrm>
            <a:off x="1282700" y="736600"/>
            <a:ext cx="6578600" cy="5384800"/>
          </a:xfrm>
          <a:prstGeom prst="rect">
            <a:avLst/>
          </a:prstGeom>
        </p:spPr>
      </p:pic>
      <p:cxnSp>
        <p:nvCxnSpPr>
          <p:cNvPr id="7" name="Straight Connector 6"/>
          <p:cNvCxnSpPr/>
          <p:nvPr/>
        </p:nvCxnSpPr>
        <p:spPr>
          <a:xfrm>
            <a:off x="1828800" y="2286000"/>
            <a:ext cx="152400" cy="152400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5791200" y="2743200"/>
            <a:ext cx="1219200" cy="167640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638800" y="1295400"/>
            <a:ext cx="990600" cy="320040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1905000" y="1828800"/>
            <a:ext cx="5029200" cy="304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21364468">
            <a:off x="3548840" y="1638202"/>
            <a:ext cx="1469441" cy="369332"/>
          </a:xfrm>
          <a:prstGeom prst="rect">
            <a:avLst/>
          </a:prstGeom>
          <a:noFill/>
        </p:spPr>
        <p:txBody>
          <a:bodyPr wrap="none" rtlCol="0">
            <a:spAutoFit/>
          </a:bodyPr>
          <a:lstStyle/>
          <a:p>
            <a:r>
              <a:rPr lang="en-US" b="1" dirty="0">
                <a:solidFill>
                  <a:srgbClr val="FF0000"/>
                </a:solidFill>
              </a:rPr>
              <a:t>80/40 meters</a:t>
            </a:r>
          </a:p>
        </p:txBody>
      </p:sp>
      <p:sp>
        <p:nvSpPr>
          <p:cNvPr id="10" name="TextBox 9"/>
          <p:cNvSpPr txBox="1"/>
          <p:nvPr/>
        </p:nvSpPr>
        <p:spPr>
          <a:xfrm rot="15826938">
            <a:off x="1173672" y="2896224"/>
            <a:ext cx="1125949" cy="369332"/>
          </a:xfrm>
          <a:prstGeom prst="rect">
            <a:avLst/>
          </a:prstGeom>
          <a:noFill/>
        </p:spPr>
        <p:txBody>
          <a:bodyPr wrap="none" rtlCol="0">
            <a:spAutoFit/>
          </a:bodyPr>
          <a:lstStyle/>
          <a:p>
            <a:r>
              <a:rPr lang="en-US" b="1" dirty="0">
                <a:solidFill>
                  <a:srgbClr val="92D050"/>
                </a:solidFill>
              </a:rPr>
              <a:t>10 meters</a:t>
            </a:r>
          </a:p>
        </p:txBody>
      </p:sp>
      <p:sp>
        <p:nvSpPr>
          <p:cNvPr id="12" name="TextBox 11"/>
          <p:cNvSpPr txBox="1"/>
          <p:nvPr/>
        </p:nvSpPr>
        <p:spPr>
          <a:xfrm rot="17139370">
            <a:off x="5220645" y="2583867"/>
            <a:ext cx="1522340" cy="369332"/>
          </a:xfrm>
          <a:prstGeom prst="rect">
            <a:avLst/>
          </a:prstGeom>
          <a:noFill/>
        </p:spPr>
        <p:txBody>
          <a:bodyPr wrap="none" rtlCol="0">
            <a:spAutoFit/>
          </a:bodyPr>
          <a:lstStyle/>
          <a:p>
            <a:r>
              <a:rPr lang="en-US" b="1" dirty="0">
                <a:solidFill>
                  <a:srgbClr val="FFFF00"/>
                </a:solidFill>
              </a:rPr>
              <a:t>40 /15 meters</a:t>
            </a:r>
          </a:p>
        </p:txBody>
      </p:sp>
      <p:sp>
        <p:nvSpPr>
          <p:cNvPr id="13" name="TextBox 12"/>
          <p:cNvSpPr txBox="1"/>
          <p:nvPr/>
        </p:nvSpPr>
        <p:spPr>
          <a:xfrm rot="18231935">
            <a:off x="5847678" y="3052703"/>
            <a:ext cx="1125949" cy="369332"/>
          </a:xfrm>
          <a:prstGeom prst="rect">
            <a:avLst/>
          </a:prstGeom>
          <a:noFill/>
        </p:spPr>
        <p:txBody>
          <a:bodyPr wrap="none" rtlCol="0">
            <a:spAutoFit/>
          </a:bodyPr>
          <a:lstStyle/>
          <a:p>
            <a:r>
              <a:rPr lang="en-US" b="1" dirty="0">
                <a:solidFill>
                  <a:schemeClr val="tx2">
                    <a:lumMod val="60000"/>
                    <a:lumOff val="40000"/>
                  </a:schemeClr>
                </a:solidFill>
              </a:rPr>
              <a:t>20 meters</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t="80335" b="10042"/>
          <a:stretch>
            <a:fillRect/>
          </a:stretch>
        </p:blipFill>
        <p:spPr bwMode="auto">
          <a:xfrm>
            <a:off x="2390775" y="4438650"/>
            <a:ext cx="4086225" cy="438150"/>
          </a:xfrm>
          <a:prstGeom prst="rect">
            <a:avLst/>
          </a:prstGeom>
          <a:noFill/>
          <a:ln w="9525">
            <a:noFill/>
            <a:miter lim="800000"/>
            <a:headEnd/>
            <a:tailEnd/>
          </a:ln>
        </p:spPr>
      </p:pic>
      <p:pic>
        <p:nvPicPr>
          <p:cNvPr id="7" name="Picture 6"/>
          <p:cNvPicPr>
            <a:picLocks noChangeAspect="1" noChangeArrowheads="1"/>
          </p:cNvPicPr>
          <p:nvPr/>
        </p:nvPicPr>
        <p:blipFill>
          <a:blip r:embed="rId2" cstate="print"/>
          <a:srcRect t="89958"/>
          <a:stretch>
            <a:fillRect/>
          </a:stretch>
        </p:blipFill>
        <p:spPr bwMode="auto">
          <a:xfrm>
            <a:off x="2390775" y="4876800"/>
            <a:ext cx="4086225" cy="45720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t="10042" b="26360"/>
          <a:stretch>
            <a:fillRect/>
          </a:stretch>
        </p:blipFill>
        <p:spPr bwMode="auto">
          <a:xfrm>
            <a:off x="2390775" y="1600200"/>
            <a:ext cx="4086225" cy="28956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ndlarge.jpg"/>
          <p:cNvPicPr>
            <a:picLocks noChangeAspect="1"/>
          </p:cNvPicPr>
          <p:nvPr/>
        </p:nvPicPr>
        <p:blipFill>
          <a:blip r:embed="rId2" cstate="print"/>
          <a:stretch>
            <a:fillRect/>
          </a:stretch>
        </p:blipFill>
        <p:spPr>
          <a:xfrm>
            <a:off x="1282700" y="762000"/>
            <a:ext cx="6578600" cy="5384800"/>
          </a:xfrm>
          <a:prstGeom prst="rect">
            <a:avLst/>
          </a:prstGeom>
        </p:spPr>
      </p:pic>
      <p:sp>
        <p:nvSpPr>
          <p:cNvPr id="10" name="Oval 9"/>
          <p:cNvSpPr/>
          <p:nvPr/>
        </p:nvSpPr>
        <p:spPr>
          <a:xfrm>
            <a:off x="6858000" y="1219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V="1">
            <a:off x="1828800" y="1600200"/>
            <a:ext cx="5105400" cy="152400"/>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130968" y="1383268"/>
            <a:ext cx="593432" cy="369332"/>
          </a:xfrm>
          <a:prstGeom prst="rect">
            <a:avLst/>
          </a:prstGeom>
          <a:noFill/>
        </p:spPr>
        <p:txBody>
          <a:bodyPr wrap="none" rtlCol="0">
            <a:spAutoFit/>
          </a:bodyPr>
          <a:lstStyle/>
          <a:p>
            <a:r>
              <a:rPr lang="en-US" b="1" dirty="0">
                <a:solidFill>
                  <a:srgbClr val="FF0000"/>
                </a:solidFill>
              </a:rPr>
              <a:t>100’</a:t>
            </a:r>
          </a:p>
        </p:txBody>
      </p:sp>
      <p:sp>
        <p:nvSpPr>
          <p:cNvPr id="8" name="TextBox 7"/>
          <p:cNvSpPr txBox="1"/>
          <p:nvPr/>
        </p:nvSpPr>
        <p:spPr>
          <a:xfrm>
            <a:off x="6838788" y="1219200"/>
            <a:ext cx="476412" cy="369332"/>
          </a:xfrm>
          <a:prstGeom prst="rect">
            <a:avLst/>
          </a:prstGeom>
          <a:noFill/>
        </p:spPr>
        <p:txBody>
          <a:bodyPr wrap="none" rtlCol="0">
            <a:spAutoFit/>
          </a:bodyPr>
          <a:lstStyle/>
          <a:p>
            <a:r>
              <a:rPr lang="en-US" dirty="0">
                <a:solidFill>
                  <a:schemeClr val="bg1">
                    <a:lumMod val="95000"/>
                  </a:schemeClr>
                </a:solidFill>
              </a:rPr>
              <a:t>25’</a:t>
            </a:r>
          </a:p>
        </p:txBody>
      </p:sp>
      <p:sp>
        <p:nvSpPr>
          <p:cNvPr id="11" name="Oval 10"/>
          <p:cNvSpPr/>
          <p:nvPr/>
        </p:nvSpPr>
        <p:spPr>
          <a:xfrm>
            <a:off x="1447800" y="144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1428588" y="1447800"/>
            <a:ext cx="476412" cy="369332"/>
          </a:xfrm>
          <a:prstGeom prst="rect">
            <a:avLst/>
          </a:prstGeom>
          <a:noFill/>
        </p:spPr>
        <p:txBody>
          <a:bodyPr wrap="none" rtlCol="0">
            <a:spAutoFit/>
          </a:bodyPr>
          <a:lstStyle/>
          <a:p>
            <a:r>
              <a:rPr lang="en-US" dirty="0">
                <a:solidFill>
                  <a:schemeClr val="bg1">
                    <a:lumMod val="95000"/>
                  </a:schemeClr>
                </a:solidFill>
              </a:rPr>
              <a:t>25’</a:t>
            </a:r>
          </a:p>
        </p:txBody>
      </p:sp>
      <p:grpSp>
        <p:nvGrpSpPr>
          <p:cNvPr id="17" name="Group 16"/>
          <p:cNvGrpSpPr/>
          <p:nvPr/>
        </p:nvGrpSpPr>
        <p:grpSpPr>
          <a:xfrm>
            <a:off x="5791200" y="3733800"/>
            <a:ext cx="3200400" cy="2971800"/>
            <a:chOff x="5638800" y="3505200"/>
            <a:chExt cx="3200400" cy="2971800"/>
          </a:xfrm>
        </p:grpSpPr>
        <p:sp>
          <p:nvSpPr>
            <p:cNvPr id="16" name="Rectangle 15"/>
            <p:cNvSpPr/>
            <p:nvPr/>
          </p:nvSpPr>
          <p:spPr>
            <a:xfrm>
              <a:off x="5638800" y="3505200"/>
              <a:ext cx="3200400"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4"/>
            <p:cNvPicPr>
              <a:picLocks noChangeAspect="1" noChangeArrowheads="1"/>
            </p:cNvPicPr>
            <p:nvPr/>
          </p:nvPicPr>
          <p:blipFill>
            <a:blip r:embed="rId3" cstate="print"/>
            <a:srcRect l="3750" t="21918" r="15625" b="4110"/>
            <a:stretch>
              <a:fillRect/>
            </a:stretch>
          </p:blipFill>
          <p:spPr bwMode="auto">
            <a:xfrm>
              <a:off x="6324600" y="3581400"/>
              <a:ext cx="2514600" cy="1578934"/>
            </a:xfrm>
            <a:prstGeom prst="rect">
              <a:avLst/>
            </a:prstGeom>
            <a:noFill/>
            <a:ln w="57150">
              <a:noFill/>
              <a:miter lim="800000"/>
              <a:headEnd/>
              <a:tailEnd/>
            </a:ln>
          </p:spPr>
        </p:pic>
        <p:pic>
          <p:nvPicPr>
            <p:cNvPr id="13" name="Picture 6"/>
            <p:cNvPicPr>
              <a:picLocks noChangeAspect="1" noChangeArrowheads="1"/>
            </p:cNvPicPr>
            <p:nvPr/>
          </p:nvPicPr>
          <p:blipFill>
            <a:blip r:embed="rId4" cstate="print"/>
            <a:srcRect t="55000" b="6667"/>
            <a:stretch>
              <a:fillRect/>
            </a:stretch>
          </p:blipFill>
          <p:spPr bwMode="auto">
            <a:xfrm>
              <a:off x="5791200" y="5177790"/>
              <a:ext cx="2133600" cy="613410"/>
            </a:xfrm>
            <a:prstGeom prst="rect">
              <a:avLst/>
            </a:prstGeom>
            <a:noFill/>
            <a:ln w="9525">
              <a:noFill/>
              <a:miter lim="800000"/>
              <a:headEnd/>
              <a:tailEnd/>
            </a:ln>
          </p:spPr>
        </p:pic>
        <p:pic>
          <p:nvPicPr>
            <p:cNvPr id="15" name="Picture 6"/>
            <p:cNvPicPr>
              <a:picLocks noChangeAspect="1" noChangeArrowheads="1"/>
            </p:cNvPicPr>
            <p:nvPr/>
          </p:nvPicPr>
          <p:blipFill>
            <a:blip r:embed="rId4" cstate="print"/>
            <a:srcRect t="11667" b="50000"/>
            <a:stretch>
              <a:fillRect/>
            </a:stretch>
          </p:blipFill>
          <p:spPr bwMode="auto">
            <a:xfrm>
              <a:off x="5791200" y="5774056"/>
              <a:ext cx="2179976" cy="626744"/>
            </a:xfrm>
            <a:prstGeom prst="rect">
              <a:avLst/>
            </a:prstGeom>
            <a:noFill/>
            <a:ln w="9525">
              <a:noFill/>
              <a:miter lim="800000"/>
              <a:headEnd/>
              <a:tailEnd/>
            </a:ln>
          </p:spPr>
        </p:pic>
      </p:gr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676400" y="1429359"/>
            <a:ext cx="6097588" cy="3901092"/>
          </a:xfrm>
          <a:prstGeom prst="rect">
            <a:avLst/>
          </a:prstGeom>
          <a:noFill/>
          <a:ln w="9525">
            <a:noFill/>
            <a:miter lim="800000"/>
            <a:headEnd/>
            <a:tailEnd/>
          </a:ln>
        </p:spPr>
      </p:pic>
      <p:sp>
        <p:nvSpPr>
          <p:cNvPr id="9" name="TextBox 8"/>
          <p:cNvSpPr txBox="1"/>
          <p:nvPr/>
        </p:nvSpPr>
        <p:spPr>
          <a:xfrm>
            <a:off x="7162800" y="2133600"/>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15" name="TextBox 14"/>
          <p:cNvSpPr txBox="1"/>
          <p:nvPr/>
        </p:nvSpPr>
        <p:spPr>
          <a:xfrm>
            <a:off x="7086600" y="22976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17" name="TextBox 16"/>
          <p:cNvSpPr txBox="1"/>
          <p:nvPr/>
        </p:nvSpPr>
        <p:spPr>
          <a:xfrm>
            <a:off x="6775296" y="2133600"/>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4" name="TextBox 23"/>
          <p:cNvSpPr txBox="1"/>
          <p:nvPr/>
        </p:nvSpPr>
        <p:spPr>
          <a:xfrm>
            <a:off x="6934200" y="1905000"/>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5" name="TextBox 24"/>
          <p:cNvSpPr txBox="1"/>
          <p:nvPr/>
        </p:nvSpPr>
        <p:spPr>
          <a:xfrm>
            <a:off x="6705600" y="27548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6" name="TextBox 25"/>
          <p:cNvSpPr txBox="1"/>
          <p:nvPr/>
        </p:nvSpPr>
        <p:spPr>
          <a:xfrm>
            <a:off x="4870296" y="1981200"/>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7" name="TextBox 26"/>
          <p:cNvSpPr txBox="1"/>
          <p:nvPr/>
        </p:nvSpPr>
        <p:spPr>
          <a:xfrm>
            <a:off x="6622896" y="2514600"/>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8" name="TextBox 27"/>
          <p:cNvSpPr txBox="1"/>
          <p:nvPr/>
        </p:nvSpPr>
        <p:spPr>
          <a:xfrm>
            <a:off x="6629400" y="33644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29" name="TextBox 28"/>
          <p:cNvSpPr txBox="1"/>
          <p:nvPr/>
        </p:nvSpPr>
        <p:spPr>
          <a:xfrm>
            <a:off x="6172200" y="38978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30" name="TextBox 29"/>
          <p:cNvSpPr txBox="1"/>
          <p:nvPr/>
        </p:nvSpPr>
        <p:spPr>
          <a:xfrm>
            <a:off x="7086600" y="19928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31" name="TextBox 30"/>
          <p:cNvSpPr txBox="1"/>
          <p:nvPr/>
        </p:nvSpPr>
        <p:spPr>
          <a:xfrm>
            <a:off x="5784696" y="23738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
        <p:nvSpPr>
          <p:cNvPr id="32" name="TextBox 31"/>
          <p:cNvSpPr txBox="1"/>
          <p:nvPr/>
        </p:nvSpPr>
        <p:spPr>
          <a:xfrm>
            <a:off x="6089496" y="2754868"/>
            <a:ext cx="311304" cy="369332"/>
          </a:xfrm>
          <a:prstGeom prst="rect">
            <a:avLst/>
          </a:prstGeom>
          <a:noFill/>
        </p:spPr>
        <p:txBody>
          <a:bodyPr wrap="none" rtlCol="0">
            <a:spAutoFit/>
          </a:bodyPr>
          <a:lstStyle/>
          <a:p>
            <a:r>
              <a:rPr lang="en-US" b="1" dirty="0">
                <a:solidFill>
                  <a:schemeClr val="tx2">
                    <a:lumMod val="60000"/>
                    <a:lumOff val="40000"/>
                  </a:schemeClr>
                </a:solidFill>
              </a:rPr>
              <a:t>X</a:t>
            </a:r>
          </a:p>
        </p:txBody>
      </p:sp>
    </p:spTree>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2092</TotalTime>
  <Words>845</Words>
  <Application>Microsoft Office PowerPoint</Application>
  <PresentationFormat>On-screen Show (4:3)</PresentationFormat>
  <Paragraphs>135</Paragraphs>
  <Slides>54</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54</vt:i4>
      </vt:variant>
    </vt:vector>
  </HeadingPairs>
  <TitlesOfParts>
    <vt:vector size="57" baseType="lpstr">
      <vt:lpstr>Arial</vt:lpstr>
      <vt:lpstr>Calibri</vt:lpstr>
      <vt:lpstr>Office Theme</vt:lpstr>
      <vt:lpstr>PowerPoint Presentation</vt:lpstr>
      <vt:lpstr>PowerPoint Presentation</vt:lpstr>
      <vt:lpstr>PowerPoint Presentation</vt:lpstr>
      <vt:lpstr>PowerPoint Presentation</vt:lpstr>
      <vt:lpstr>Dipoles</vt:lpstr>
      <vt:lpstr>PowerPoint Presentation</vt:lpstr>
      <vt:lpstr>PowerPoint Presentation</vt:lpstr>
      <vt:lpstr>PowerPoint Presentation</vt:lpstr>
      <vt:lpstr>PowerPoint Presentation</vt:lpstr>
      <vt:lpstr>PowerPoint Presentation</vt:lpstr>
      <vt:lpstr>PowerPoint Presentation</vt:lpstr>
      <vt:lpstr>Slopers, Inverted L</vt:lpstr>
      <vt:lpstr>PowerPoint Presentation</vt:lpstr>
      <vt:lpstr>PowerPoint Presentation</vt:lpstr>
      <vt:lpstr>PowerPoint Presentation</vt:lpstr>
      <vt:lpstr>Capacitive Top Hat</vt:lpstr>
      <vt:lpstr>Why radials?</vt:lpstr>
      <vt:lpstr>How many radials?</vt:lpstr>
      <vt:lpstr>PowerPoint Presentation</vt:lpstr>
      <vt:lpstr>How do we measure success?</vt:lpstr>
      <vt:lpstr>4 radials, Balun, Tuner</vt:lpstr>
      <vt:lpstr>PowerPoint Presentation</vt:lpstr>
      <vt:lpstr>PowerPoint Presentation</vt:lpstr>
      <vt:lpstr>PowerPoint Presentation</vt:lpstr>
      <vt:lpstr>PowerPoint Presentation</vt:lpstr>
      <vt:lpstr>PowerPoint Presentation</vt:lpstr>
      <vt:lpstr>PowerPoint Presentation</vt:lpstr>
      <vt:lpstr>Rudy Severns N6LF</vt:lpstr>
      <vt:lpstr>PowerPoint Presentation</vt:lpstr>
      <vt:lpstr>PowerPoint Presentation</vt:lpstr>
      <vt:lpstr>PowerPoint Presentation</vt:lpstr>
      <vt:lpstr>PowerPoint Presentation</vt:lpstr>
      <vt:lpstr>PowerPoint Presentation</vt:lpstr>
      <vt:lpstr>2 more Radials</vt:lpstr>
      <vt:lpstr>PowerPoint Presentation</vt:lpstr>
      <vt:lpstr>PowerPoint Presentation</vt:lpstr>
      <vt:lpstr>PowerPoint Presentation</vt:lpstr>
      <vt:lpstr>PowerPoint Presentation</vt:lpstr>
      <vt:lpstr>The Rest of the 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Rest of the Rest of the Story</vt:lpstr>
      <vt:lpstr>PowerPoint Presentation</vt:lpstr>
      <vt:lpstr>PowerPoint Presentation</vt:lpstr>
      <vt:lpstr>PowerPoint Presentation</vt:lpstr>
      <vt:lpstr>Thank you</vt:lpstr>
    </vt:vector>
  </TitlesOfParts>
  <Company>Analog Devices,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Kruh</dc:creator>
  <cp:lastModifiedBy>Kruh, David</cp:lastModifiedBy>
  <cp:revision>212</cp:revision>
  <dcterms:created xsi:type="dcterms:W3CDTF">2012-02-23T14:36:23Z</dcterms:created>
  <dcterms:modified xsi:type="dcterms:W3CDTF">2019-04-01T17:12:16Z</dcterms:modified>
</cp:coreProperties>
</file>